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1153" r:id="rId3"/>
    <p:sldId id="1152" r:id="rId4"/>
    <p:sldId id="1942" r:id="rId5"/>
    <p:sldId id="1128" r:id="rId6"/>
    <p:sldId id="261" r:id="rId7"/>
    <p:sldId id="698" r:id="rId8"/>
    <p:sldId id="557" r:id="rId9"/>
    <p:sldId id="1127" r:id="rId10"/>
    <p:sldId id="729" r:id="rId11"/>
    <p:sldId id="733" r:id="rId12"/>
    <p:sldId id="1144" r:id="rId13"/>
    <p:sldId id="1145" r:id="rId14"/>
    <p:sldId id="1146" r:id="rId15"/>
    <p:sldId id="1943" r:id="rId16"/>
    <p:sldId id="286" r:id="rId17"/>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Baptista" initials="S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549"/>
    <a:srgbClr val="CCFF33"/>
    <a:srgbClr val="195C65"/>
    <a:srgbClr val="0F4A8A"/>
    <a:srgbClr val="336600"/>
    <a:srgbClr val="54A96D"/>
    <a:srgbClr val="26909E"/>
    <a:srgbClr val="2DA8B9"/>
    <a:srgbClr val="4472C4"/>
    <a:srgbClr val="207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16AB6A-D656-4526-B68F-E50D63D9CA7D}" v="30" dt="2023-02-02T22:32:41.6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3" autoAdjust="0"/>
    <p:restoredTop sz="82861" autoAdjust="0"/>
  </p:normalViewPr>
  <p:slideViewPr>
    <p:cSldViewPr snapToGrid="0" showGuides="1">
      <p:cViewPr varScale="1">
        <p:scale>
          <a:sx n="52" d="100"/>
          <a:sy n="52" d="100"/>
        </p:scale>
        <p:origin x="1292" y="56"/>
      </p:cViewPr>
      <p:guideLst>
        <p:guide orient="horz" pos="2160"/>
        <p:guide pos="3840"/>
      </p:guideLst>
    </p:cSldViewPr>
  </p:slideViewPr>
  <p:outlineViewPr>
    <p:cViewPr>
      <p:scale>
        <a:sx n="33" d="100"/>
        <a:sy n="33" d="100"/>
      </p:scale>
      <p:origin x="0" y="-2448"/>
    </p:cViewPr>
  </p:outlineViewPr>
  <p:notesTextViewPr>
    <p:cViewPr>
      <p:scale>
        <a:sx n="1" d="1"/>
        <a:sy n="1" d="1"/>
      </p:scale>
      <p:origin x="0" y="0"/>
    </p:cViewPr>
  </p:notesTextViewPr>
  <p:sorterViewPr>
    <p:cViewPr varScale="1">
      <p:scale>
        <a:sx n="1" d="1"/>
        <a:sy n="1" d="1"/>
      </p:scale>
      <p:origin x="0" y="-110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ena Hopkins" userId="e4e364e2-17a1-4710-9ad3-529b8717a1f5" providerId="ADAL" clId="{85CDD989-EEDC-4A28-8313-FEF1A458A12B}"/>
    <pc:docChg chg="modSld">
      <pc:chgData name="Sareena Hopkins" userId="e4e364e2-17a1-4710-9ad3-529b8717a1f5" providerId="ADAL" clId="{85CDD989-EEDC-4A28-8313-FEF1A458A12B}" dt="2023-02-02T22:36:26.277" v="12" actId="6549"/>
      <pc:docMkLst>
        <pc:docMk/>
      </pc:docMkLst>
      <pc:sldChg chg="modNotesTx">
        <pc:chgData name="Sareena Hopkins" userId="e4e364e2-17a1-4710-9ad3-529b8717a1f5" providerId="ADAL" clId="{85CDD989-EEDC-4A28-8313-FEF1A458A12B}" dt="2023-02-02T22:35:24.674" v="0" actId="6549"/>
        <pc:sldMkLst>
          <pc:docMk/>
          <pc:sldMk cId="4080916148" sldId="256"/>
        </pc:sldMkLst>
      </pc:sldChg>
      <pc:sldChg chg="modNotesTx">
        <pc:chgData name="Sareena Hopkins" userId="e4e364e2-17a1-4710-9ad3-529b8717a1f5" providerId="ADAL" clId="{85CDD989-EEDC-4A28-8313-FEF1A458A12B}" dt="2023-02-02T22:35:40.639" v="4" actId="6549"/>
        <pc:sldMkLst>
          <pc:docMk/>
          <pc:sldMk cId="0" sldId="261"/>
        </pc:sldMkLst>
      </pc:sldChg>
      <pc:sldChg chg="modNotesTx">
        <pc:chgData name="Sareena Hopkins" userId="e4e364e2-17a1-4710-9ad3-529b8717a1f5" providerId="ADAL" clId="{85CDD989-EEDC-4A28-8313-FEF1A458A12B}" dt="2023-02-02T22:36:26.277" v="12" actId="6549"/>
        <pc:sldMkLst>
          <pc:docMk/>
          <pc:sldMk cId="0" sldId="286"/>
        </pc:sldMkLst>
      </pc:sldChg>
      <pc:sldChg chg="modNotesTx">
        <pc:chgData name="Sareena Hopkins" userId="e4e364e2-17a1-4710-9ad3-529b8717a1f5" providerId="ADAL" clId="{85CDD989-EEDC-4A28-8313-FEF1A458A12B}" dt="2023-02-02T22:35:51.042" v="5" actId="6549"/>
        <pc:sldMkLst>
          <pc:docMk/>
          <pc:sldMk cId="1146236825" sldId="729"/>
        </pc:sldMkLst>
      </pc:sldChg>
      <pc:sldChg chg="modNotesTx">
        <pc:chgData name="Sareena Hopkins" userId="e4e364e2-17a1-4710-9ad3-529b8717a1f5" providerId="ADAL" clId="{85CDD989-EEDC-4A28-8313-FEF1A458A12B}" dt="2023-02-02T22:35:55.780" v="6" actId="6549"/>
        <pc:sldMkLst>
          <pc:docMk/>
          <pc:sldMk cId="51718089" sldId="733"/>
        </pc:sldMkLst>
      </pc:sldChg>
      <pc:sldChg chg="modNotesTx">
        <pc:chgData name="Sareena Hopkins" userId="e4e364e2-17a1-4710-9ad3-529b8717a1f5" providerId="ADAL" clId="{85CDD989-EEDC-4A28-8313-FEF1A458A12B}" dt="2023-02-02T22:36:05.794" v="7" actId="6549"/>
        <pc:sldMkLst>
          <pc:docMk/>
          <pc:sldMk cId="2488242439" sldId="1144"/>
        </pc:sldMkLst>
      </pc:sldChg>
      <pc:sldChg chg="modNotesTx">
        <pc:chgData name="Sareena Hopkins" userId="e4e364e2-17a1-4710-9ad3-529b8717a1f5" providerId="ADAL" clId="{85CDD989-EEDC-4A28-8313-FEF1A458A12B}" dt="2023-02-02T22:36:10.072" v="8" actId="6549"/>
        <pc:sldMkLst>
          <pc:docMk/>
          <pc:sldMk cId="928437003" sldId="1145"/>
        </pc:sldMkLst>
      </pc:sldChg>
      <pc:sldChg chg="modNotesTx">
        <pc:chgData name="Sareena Hopkins" userId="e4e364e2-17a1-4710-9ad3-529b8717a1f5" providerId="ADAL" clId="{85CDD989-EEDC-4A28-8313-FEF1A458A12B}" dt="2023-02-02T22:36:16.953" v="10" actId="6549"/>
        <pc:sldMkLst>
          <pc:docMk/>
          <pc:sldMk cId="1127507302" sldId="1146"/>
        </pc:sldMkLst>
      </pc:sldChg>
      <pc:sldChg chg="modNotesTx">
        <pc:chgData name="Sareena Hopkins" userId="e4e364e2-17a1-4710-9ad3-529b8717a1f5" providerId="ADAL" clId="{85CDD989-EEDC-4A28-8313-FEF1A458A12B}" dt="2023-02-02T22:35:33.670" v="3" actId="6549"/>
        <pc:sldMkLst>
          <pc:docMk/>
          <pc:sldMk cId="2241232357" sldId="1152"/>
        </pc:sldMkLst>
      </pc:sldChg>
      <pc:sldChg chg="modNotesTx">
        <pc:chgData name="Sareena Hopkins" userId="e4e364e2-17a1-4710-9ad3-529b8717a1f5" providerId="ADAL" clId="{85CDD989-EEDC-4A28-8313-FEF1A458A12B}" dt="2023-02-02T22:35:27.791" v="1" actId="6549"/>
        <pc:sldMkLst>
          <pc:docMk/>
          <pc:sldMk cId="3079729111" sldId="1153"/>
        </pc:sldMkLst>
      </pc:sldChg>
      <pc:sldChg chg="modNotesTx">
        <pc:chgData name="Sareena Hopkins" userId="e4e364e2-17a1-4710-9ad3-529b8717a1f5" providerId="ADAL" clId="{85CDD989-EEDC-4A28-8313-FEF1A458A12B}" dt="2023-02-02T22:36:21.995" v="11" actId="6549"/>
        <pc:sldMkLst>
          <pc:docMk/>
          <pc:sldMk cId="8345509" sldId="19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558" cy="502835"/>
          </a:xfrm>
          <a:prstGeom prst="rect">
            <a:avLst/>
          </a:prstGeom>
        </p:spPr>
        <p:txBody>
          <a:bodyPr vert="horz" lIns="92492" tIns="46246" rIns="92492" bIns="46246" rtlCol="0"/>
          <a:lstStyle>
            <a:lvl1pPr algn="l">
              <a:defRPr sz="1200"/>
            </a:lvl1pPr>
          </a:lstStyle>
          <a:p>
            <a:endParaRPr lang="en-CA"/>
          </a:p>
        </p:txBody>
      </p:sp>
      <p:sp>
        <p:nvSpPr>
          <p:cNvPr id="3" name="Date Placeholder 2"/>
          <p:cNvSpPr>
            <a:spLocks noGrp="1"/>
          </p:cNvSpPr>
          <p:nvPr>
            <p:ph type="dt" idx="1"/>
          </p:nvPr>
        </p:nvSpPr>
        <p:spPr>
          <a:xfrm>
            <a:off x="3902598" y="0"/>
            <a:ext cx="2985558" cy="502835"/>
          </a:xfrm>
          <a:prstGeom prst="rect">
            <a:avLst/>
          </a:prstGeom>
        </p:spPr>
        <p:txBody>
          <a:bodyPr vert="horz" lIns="92492" tIns="46246" rIns="92492" bIns="46246" rtlCol="0"/>
          <a:lstStyle>
            <a:lvl1pPr algn="r">
              <a:defRPr sz="1200"/>
            </a:lvl1pPr>
          </a:lstStyle>
          <a:p>
            <a:fld id="{24F21BC6-25BA-4DA6-ADD8-8CD12DEE539F}" type="datetimeFigureOut">
              <a:rPr lang="en-CA" smtClean="0"/>
              <a:t>2023-02-02</a:t>
            </a:fld>
            <a:endParaRPr lang="en-CA"/>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2492" tIns="46246" rIns="92492" bIns="46246" rtlCol="0" anchor="ctr"/>
          <a:lstStyle/>
          <a:p>
            <a:endParaRPr lang="en-CA"/>
          </a:p>
        </p:txBody>
      </p:sp>
      <p:sp>
        <p:nvSpPr>
          <p:cNvPr id="5" name="Notes Placeholder 4"/>
          <p:cNvSpPr>
            <a:spLocks noGrp="1"/>
          </p:cNvSpPr>
          <p:nvPr>
            <p:ph type="body" sz="quarter" idx="3"/>
          </p:nvPr>
        </p:nvSpPr>
        <p:spPr>
          <a:xfrm>
            <a:off x="688975" y="4823034"/>
            <a:ext cx="5511800" cy="3946119"/>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9519056"/>
            <a:ext cx="2985558" cy="502834"/>
          </a:xfrm>
          <a:prstGeom prst="rect">
            <a:avLst/>
          </a:prstGeom>
        </p:spPr>
        <p:txBody>
          <a:bodyPr vert="horz" lIns="92492" tIns="46246" rIns="92492" bIns="46246" rtlCol="0" anchor="b"/>
          <a:lstStyle>
            <a:lvl1pPr algn="l">
              <a:defRPr sz="1200"/>
            </a:lvl1pPr>
          </a:lstStyle>
          <a:p>
            <a:endParaRPr lang="en-CA"/>
          </a:p>
        </p:txBody>
      </p:sp>
      <p:sp>
        <p:nvSpPr>
          <p:cNvPr id="7" name="Slide Number Placeholder 6"/>
          <p:cNvSpPr>
            <a:spLocks noGrp="1"/>
          </p:cNvSpPr>
          <p:nvPr>
            <p:ph type="sldNum" sz="quarter" idx="5"/>
          </p:nvPr>
        </p:nvSpPr>
        <p:spPr>
          <a:xfrm>
            <a:off x="3902598" y="9519056"/>
            <a:ext cx="2985558" cy="502834"/>
          </a:xfrm>
          <a:prstGeom prst="rect">
            <a:avLst/>
          </a:prstGeom>
        </p:spPr>
        <p:txBody>
          <a:bodyPr vert="horz" lIns="92492" tIns="46246" rIns="92492" bIns="46246" rtlCol="0" anchor="b"/>
          <a:lstStyle>
            <a:lvl1pPr algn="r">
              <a:defRPr sz="1200"/>
            </a:lvl1pPr>
          </a:lstStyle>
          <a:p>
            <a:fld id="{5315ED89-3544-4D97-8249-A60C2CFF5622}" type="slidenum">
              <a:rPr lang="en-CA" smtClean="0"/>
              <a:t>‹#›</a:t>
            </a:fld>
            <a:endParaRPr lang="en-CA"/>
          </a:p>
        </p:txBody>
      </p:sp>
    </p:spTree>
    <p:extLst>
      <p:ext uri="{BB962C8B-B14F-4D97-AF65-F5344CB8AC3E}">
        <p14:creationId xmlns:p14="http://schemas.microsoft.com/office/powerpoint/2010/main" val="146782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8A1598E-F0D7-4EC8-B813-52EFD4901681}" type="slidenum">
              <a:rPr lang="en-CA" smtClean="0"/>
              <a:t>1</a:t>
            </a:fld>
            <a:endParaRPr lang="en-CA"/>
          </a:p>
        </p:txBody>
      </p:sp>
    </p:spTree>
    <p:extLst>
      <p:ext uri="{BB962C8B-B14F-4D97-AF65-F5344CB8AC3E}">
        <p14:creationId xmlns:p14="http://schemas.microsoft.com/office/powerpoint/2010/main" val="3919478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600" dirty="0"/>
          </a:p>
        </p:txBody>
      </p:sp>
      <p:sp>
        <p:nvSpPr>
          <p:cNvPr id="4" name="Slide Number Placeholder 3"/>
          <p:cNvSpPr>
            <a:spLocks noGrp="1"/>
          </p:cNvSpPr>
          <p:nvPr>
            <p:ph type="sldNum" sz="quarter" idx="5"/>
          </p:nvPr>
        </p:nvSpPr>
        <p:spPr/>
        <p:txBody>
          <a:bodyPr/>
          <a:lstStyle/>
          <a:p>
            <a:fld id="{F8A1598E-F0D7-4EC8-B813-52EFD4901681}" type="slidenum">
              <a:rPr lang="en-CA" smtClean="0"/>
              <a:t>10</a:t>
            </a:fld>
            <a:endParaRPr lang="en-CA"/>
          </a:p>
        </p:txBody>
      </p:sp>
    </p:spTree>
    <p:extLst>
      <p:ext uri="{BB962C8B-B14F-4D97-AF65-F5344CB8AC3E}">
        <p14:creationId xmlns:p14="http://schemas.microsoft.com/office/powerpoint/2010/main" val="3805725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8A1598E-F0D7-4EC8-B813-52EFD4901681}" type="slidenum">
              <a:rPr lang="en-CA" smtClean="0"/>
              <a:t>11</a:t>
            </a:fld>
            <a:endParaRPr lang="en-CA"/>
          </a:p>
        </p:txBody>
      </p:sp>
    </p:spTree>
    <p:extLst>
      <p:ext uri="{BB962C8B-B14F-4D97-AF65-F5344CB8AC3E}">
        <p14:creationId xmlns:p14="http://schemas.microsoft.com/office/powerpoint/2010/main" val="4269519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5"/>
          </p:nvPr>
        </p:nvSpPr>
        <p:spPr/>
        <p:txBody>
          <a:bodyPr/>
          <a:lstStyle/>
          <a:p>
            <a:fld id="{F8A1598E-F0D7-4EC8-B813-52EFD4901681}" type="slidenum">
              <a:rPr lang="en-CA" smtClean="0"/>
              <a:t>12</a:t>
            </a:fld>
            <a:endParaRPr lang="en-CA"/>
          </a:p>
        </p:txBody>
      </p:sp>
    </p:spTree>
    <p:extLst>
      <p:ext uri="{BB962C8B-B14F-4D97-AF65-F5344CB8AC3E}">
        <p14:creationId xmlns:p14="http://schemas.microsoft.com/office/powerpoint/2010/main" val="3257774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5"/>
          </p:nvPr>
        </p:nvSpPr>
        <p:spPr/>
        <p:txBody>
          <a:bodyPr/>
          <a:lstStyle/>
          <a:p>
            <a:fld id="{F8A1598E-F0D7-4EC8-B813-52EFD4901681}" type="slidenum">
              <a:rPr lang="en-CA" smtClean="0"/>
              <a:t>13</a:t>
            </a:fld>
            <a:endParaRPr lang="en-CA"/>
          </a:p>
        </p:txBody>
      </p:sp>
    </p:spTree>
    <p:extLst>
      <p:ext uri="{BB962C8B-B14F-4D97-AF65-F5344CB8AC3E}">
        <p14:creationId xmlns:p14="http://schemas.microsoft.com/office/powerpoint/2010/main" val="4162311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5"/>
          </p:nvPr>
        </p:nvSpPr>
        <p:spPr/>
        <p:txBody>
          <a:bodyPr/>
          <a:lstStyle/>
          <a:p>
            <a:fld id="{F8A1598E-F0D7-4EC8-B813-52EFD4901681}" type="slidenum">
              <a:rPr lang="en-CA" smtClean="0"/>
              <a:t>14</a:t>
            </a:fld>
            <a:endParaRPr lang="en-CA"/>
          </a:p>
        </p:txBody>
      </p:sp>
    </p:spTree>
    <p:extLst>
      <p:ext uri="{BB962C8B-B14F-4D97-AF65-F5344CB8AC3E}">
        <p14:creationId xmlns:p14="http://schemas.microsoft.com/office/powerpoint/2010/main" val="2683083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5"/>
          </p:nvPr>
        </p:nvSpPr>
        <p:spPr/>
        <p:txBody>
          <a:bodyPr/>
          <a:lstStyle/>
          <a:p>
            <a:fld id="{F8A1598E-F0D7-4EC8-B813-52EFD4901681}" type="slidenum">
              <a:rPr lang="en-CA" smtClean="0"/>
              <a:t>15</a:t>
            </a:fld>
            <a:endParaRPr lang="en-CA"/>
          </a:p>
        </p:txBody>
      </p:sp>
    </p:spTree>
    <p:extLst>
      <p:ext uri="{BB962C8B-B14F-4D97-AF65-F5344CB8AC3E}">
        <p14:creationId xmlns:p14="http://schemas.microsoft.com/office/powerpoint/2010/main" val="82750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sz="1600" dirty="0"/>
          </a:p>
        </p:txBody>
      </p:sp>
      <p:sp>
        <p:nvSpPr>
          <p:cNvPr id="442" name="Google Shape;442;p3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2A1D6C9-1D6F-B84A-9BD1-4879926AD487}" type="slidenum">
              <a:rPr lang="en-US" smtClean="0"/>
              <a:pPr/>
              <a:t>2</a:t>
            </a:fld>
            <a:endParaRPr lang="en-US" dirty="0"/>
          </a:p>
        </p:txBody>
      </p:sp>
    </p:spTree>
    <p:extLst>
      <p:ext uri="{BB962C8B-B14F-4D97-AF65-F5344CB8AC3E}">
        <p14:creationId xmlns:p14="http://schemas.microsoft.com/office/powerpoint/2010/main" val="183655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5"/>
          </p:nvPr>
        </p:nvSpPr>
        <p:spPr/>
        <p:txBody>
          <a:bodyPr/>
          <a:lstStyle/>
          <a:p>
            <a:fld id="{F8A1598E-F0D7-4EC8-B813-52EFD4901681}" type="slidenum">
              <a:rPr lang="en-CA" smtClean="0"/>
              <a:t>3</a:t>
            </a:fld>
            <a:endParaRPr lang="en-CA"/>
          </a:p>
        </p:txBody>
      </p:sp>
    </p:spTree>
    <p:extLst>
      <p:ext uri="{BB962C8B-B14F-4D97-AF65-F5344CB8AC3E}">
        <p14:creationId xmlns:p14="http://schemas.microsoft.com/office/powerpoint/2010/main" val="2757625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10"/>
          </p:nvPr>
        </p:nvSpPr>
        <p:spPr/>
        <p:txBody>
          <a:bodyPr/>
          <a:lstStyle/>
          <a:p>
            <a:fld id="{F8A1598E-F0D7-4EC8-B813-52EFD4901681}" type="slidenum">
              <a:rPr lang="en-CA" smtClean="0"/>
              <a:t>4</a:t>
            </a:fld>
            <a:endParaRPr lang="en-CA"/>
          </a:p>
        </p:txBody>
      </p:sp>
    </p:spTree>
    <p:extLst>
      <p:ext uri="{BB962C8B-B14F-4D97-AF65-F5344CB8AC3E}">
        <p14:creationId xmlns:p14="http://schemas.microsoft.com/office/powerpoint/2010/main" val="3919478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p>
        </p:txBody>
      </p:sp>
      <p:sp>
        <p:nvSpPr>
          <p:cNvPr id="4" name="Slide Number Placeholder 3"/>
          <p:cNvSpPr>
            <a:spLocks noGrp="1"/>
          </p:cNvSpPr>
          <p:nvPr>
            <p:ph type="sldNum" sz="quarter" idx="5"/>
          </p:nvPr>
        </p:nvSpPr>
        <p:spPr/>
        <p:txBody>
          <a:bodyPr/>
          <a:lstStyle/>
          <a:p>
            <a:fld id="{F8A1598E-F0D7-4EC8-B813-52EFD4901681}" type="slidenum">
              <a:rPr lang="en-CA" smtClean="0"/>
              <a:t>5</a:t>
            </a:fld>
            <a:endParaRPr lang="en-CA"/>
          </a:p>
        </p:txBody>
      </p:sp>
    </p:spTree>
    <p:extLst>
      <p:ext uri="{BB962C8B-B14F-4D97-AF65-F5344CB8AC3E}">
        <p14:creationId xmlns:p14="http://schemas.microsoft.com/office/powerpoint/2010/main" val="237466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86653cf270_0_45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86653cf270_0_456:notes"/>
          <p:cNvSpPr txBox="1">
            <a:spLocks noGrp="1"/>
          </p:cNvSpPr>
          <p:nvPr>
            <p:ph type="body" idx="1"/>
          </p:nvPr>
        </p:nvSpPr>
        <p:spPr>
          <a:xfrm>
            <a:off x="688975" y="4823033"/>
            <a:ext cx="5511682" cy="3946272"/>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58" name="Google Shape;158;g86653cf270_0_456:notes"/>
          <p:cNvSpPr txBox="1">
            <a:spLocks noGrp="1"/>
          </p:cNvSpPr>
          <p:nvPr>
            <p:ph type="sldNum" idx="12"/>
          </p:nvPr>
        </p:nvSpPr>
        <p:spPr>
          <a:xfrm>
            <a:off x="3902598" y="9519054"/>
            <a:ext cx="2985519" cy="502906"/>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8975" y="4823033"/>
            <a:ext cx="5511800" cy="3946119"/>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38" name="Google Shape;138;p5:notes"/>
          <p:cNvSpPr txBox="1">
            <a:spLocks noGrp="1"/>
          </p:cNvSpPr>
          <p:nvPr>
            <p:ph type="sldNum" idx="12"/>
          </p:nvPr>
        </p:nvSpPr>
        <p:spPr>
          <a:xfrm>
            <a:off x="3902598" y="9519055"/>
            <a:ext cx="2985558" cy="5028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600" dirty="0"/>
          </a:p>
        </p:txBody>
      </p:sp>
      <p:sp>
        <p:nvSpPr>
          <p:cNvPr id="4" name="Slide Number Placeholder 3"/>
          <p:cNvSpPr>
            <a:spLocks noGrp="1"/>
          </p:cNvSpPr>
          <p:nvPr>
            <p:ph type="sldNum" sz="quarter" idx="10"/>
          </p:nvPr>
        </p:nvSpPr>
        <p:spPr/>
        <p:txBody>
          <a:bodyPr/>
          <a:lstStyle/>
          <a:p>
            <a:fld id="{F8A1598E-F0D7-4EC8-B813-52EFD4901681}" type="slidenum">
              <a:rPr lang="en-CA" smtClean="0"/>
              <a:t>8</a:t>
            </a:fld>
            <a:endParaRPr lang="en-CA"/>
          </a:p>
        </p:txBody>
      </p:sp>
    </p:spTree>
    <p:extLst>
      <p:ext uri="{BB962C8B-B14F-4D97-AF65-F5344CB8AC3E}">
        <p14:creationId xmlns:p14="http://schemas.microsoft.com/office/powerpoint/2010/main" val="381306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dirty="0"/>
              <a:t>Our most recent PRIME research involved frontline career professionals from 6 agencies delivering career services to very diverse client groups (men recently released from prison, NEET youth, immigrants/refugees, single moms and adults living in poverty and distant from the labour market). </a:t>
            </a:r>
          </a:p>
          <a:p>
            <a:endParaRPr lang="en-CA" sz="1600" dirty="0"/>
          </a:p>
          <a:p>
            <a:r>
              <a:rPr lang="en-CA" sz="1600" dirty="0"/>
              <a:t>We asked the career professionals on our team to use the PRIME approach over the course of 18 months, tracking changes in clients’ strengths and needs across the 36 indicators from intake through to exit. </a:t>
            </a:r>
          </a:p>
          <a:p>
            <a:endParaRPr lang="en-CA" sz="1600" dirty="0"/>
          </a:p>
          <a:p>
            <a:r>
              <a:rPr lang="en-CA" sz="1600" dirty="0"/>
              <a:t>Slide</a:t>
            </a:r>
          </a:p>
          <a:p>
            <a:endParaRPr lang="en-CA" sz="1600" dirty="0"/>
          </a:p>
          <a:p>
            <a:r>
              <a:rPr lang="en-CA" sz="1600" dirty="0"/>
              <a:t>We were excited to see how having access to this kind of data contributed to our sector’s evidence base and enabled us to tell a tale of client transformation that extended far beyond the traditional metrics in our field: whether a person got employed or entered training. We were also excited to hear that, for both frontline staff and their clients, having access to this real-time data was motivating, provided stronger focus, and informed and deepened their work together.</a:t>
            </a:r>
          </a:p>
        </p:txBody>
      </p:sp>
      <p:sp>
        <p:nvSpPr>
          <p:cNvPr id="4" name="Slide Number Placeholder 3"/>
          <p:cNvSpPr>
            <a:spLocks noGrp="1"/>
          </p:cNvSpPr>
          <p:nvPr>
            <p:ph type="sldNum" sz="quarter" idx="5"/>
          </p:nvPr>
        </p:nvSpPr>
        <p:spPr/>
        <p:txBody>
          <a:bodyPr/>
          <a:lstStyle/>
          <a:p>
            <a:fld id="{F8A1598E-F0D7-4EC8-B813-52EFD4901681}" type="slidenum">
              <a:rPr lang="en-CA" smtClean="0"/>
              <a:t>9</a:t>
            </a:fld>
            <a:endParaRPr lang="en-CA"/>
          </a:p>
        </p:txBody>
      </p:sp>
    </p:spTree>
    <p:extLst>
      <p:ext uri="{BB962C8B-B14F-4D97-AF65-F5344CB8AC3E}">
        <p14:creationId xmlns:p14="http://schemas.microsoft.com/office/powerpoint/2010/main" val="287720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3D37D-E0F2-495B-A7B7-4A9B9FAA5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C8B8AB5-7A52-4E56-8BE4-58A56A75B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0760123-3F27-4C60-AB79-356DDA23FB8F}"/>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5" name="Footer Placeholder 4">
            <a:extLst>
              <a:ext uri="{FF2B5EF4-FFF2-40B4-BE49-F238E27FC236}">
                <a16:creationId xmlns:a16="http://schemas.microsoft.com/office/drawing/2014/main" id="{549E9569-16AF-4E97-922D-7FE322BA284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9136ACF-7A85-4388-B8E5-F95C855D565C}"/>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3010241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BE04-32BC-4A77-BFDC-37829D5AF7B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2EA659D-D7E7-46D1-9D29-62D7AC318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6D087F-1B3A-47ED-AA88-77DC2E4E41EC}"/>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5" name="Footer Placeholder 4">
            <a:extLst>
              <a:ext uri="{FF2B5EF4-FFF2-40B4-BE49-F238E27FC236}">
                <a16:creationId xmlns:a16="http://schemas.microsoft.com/office/drawing/2014/main" id="{76501BBD-04D4-4207-9F28-C5A09963C5D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BD00C66-972A-4EAC-8386-FA9FC9678D6A}"/>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1553069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6454D1-4A26-449E-AC03-E7DF5B8DAB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C1E419C-E383-4FD5-81E8-F1E5C056FC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491162-B9DF-4BE6-939F-575D2C2EF29C}"/>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5" name="Footer Placeholder 4">
            <a:extLst>
              <a:ext uri="{FF2B5EF4-FFF2-40B4-BE49-F238E27FC236}">
                <a16:creationId xmlns:a16="http://schemas.microsoft.com/office/drawing/2014/main" id="{FEB9B6F3-BF31-4B67-A4E3-FB70847946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0EF8ED-A966-431C-942B-3C8E50288CB0}"/>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1547310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E8DF-AAF1-44CE-949A-9E19D8B3668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16055E-3C0D-4EE2-82BD-DFDEDFDAEB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BB30768-4A2E-460F-B0E3-523F209FBE89}"/>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5" name="Footer Placeholder 4">
            <a:extLst>
              <a:ext uri="{FF2B5EF4-FFF2-40B4-BE49-F238E27FC236}">
                <a16:creationId xmlns:a16="http://schemas.microsoft.com/office/drawing/2014/main" id="{3050099B-A0A9-454A-8C78-5CF0F58F58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857E963-F786-4502-8C9C-32D82957BCB4}"/>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492654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D809-234D-4040-AF7B-94FA0FADF9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5459F9B-FECD-4A97-8908-34D36B532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55D766-7D2F-414C-8B64-234BB192EAD5}"/>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5" name="Footer Placeholder 4">
            <a:extLst>
              <a:ext uri="{FF2B5EF4-FFF2-40B4-BE49-F238E27FC236}">
                <a16:creationId xmlns:a16="http://schemas.microsoft.com/office/drawing/2014/main" id="{3AF734D8-812C-4CD3-BC5C-16766CE72ED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F6ACA23-E19B-41B4-AD58-A2831A67F172}"/>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279544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F376-1BFB-4F8C-9CE0-D2FEE9CF3BB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329A248-4452-4C3A-A912-8BABA9A159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7DCE2C8-64B9-488F-8F7F-0BC59A392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1991076-BCC2-46F1-8846-FDF3377B2280}"/>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6" name="Footer Placeholder 5">
            <a:extLst>
              <a:ext uri="{FF2B5EF4-FFF2-40B4-BE49-F238E27FC236}">
                <a16:creationId xmlns:a16="http://schemas.microsoft.com/office/drawing/2014/main" id="{B4947852-DFBD-4A71-ACF4-6DD36DD7E4D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44396A8-A090-4681-9695-45C52FA07B99}"/>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34016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BE79-6063-40F5-861A-F359A01CE74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838ED30-D964-4115-A8AC-3AC578DB2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6281D9-1F5B-4AEB-93CF-51A4A5328C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BB70DFC-BE38-43A4-8F9A-163843939B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DE5A45-83C7-4130-9824-B6C5C44C48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E132D39-03C9-4B75-8377-18B2CFC8AEA3}"/>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8" name="Footer Placeholder 7">
            <a:extLst>
              <a:ext uri="{FF2B5EF4-FFF2-40B4-BE49-F238E27FC236}">
                <a16:creationId xmlns:a16="http://schemas.microsoft.com/office/drawing/2014/main" id="{F46A6076-EFDE-4697-B313-3C004F600B7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5D34402-EFD2-4BD5-8519-BFBBAD87DCAB}"/>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1636660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630D-7B66-4AE3-9B47-AEEA0500A11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0FC4E08-BC36-4B89-B965-198CFF22A030}"/>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4" name="Footer Placeholder 3">
            <a:extLst>
              <a:ext uri="{FF2B5EF4-FFF2-40B4-BE49-F238E27FC236}">
                <a16:creationId xmlns:a16="http://schemas.microsoft.com/office/drawing/2014/main" id="{D756A69C-605A-4121-9810-DD6E19B2854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A3A63C2-430C-433F-A24E-8B7C019B3CFD}"/>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2109049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FC2F4-9722-4C48-A595-601CAF49901A}"/>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3" name="Footer Placeholder 2">
            <a:extLst>
              <a:ext uri="{FF2B5EF4-FFF2-40B4-BE49-F238E27FC236}">
                <a16:creationId xmlns:a16="http://schemas.microsoft.com/office/drawing/2014/main" id="{A6A189BC-83A8-431B-8667-D7C96F83178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F7761FE-5F7B-4AF7-BCC0-BE3058A681E6}"/>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426207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D46F-A14B-493A-AA8C-D462B0FE5A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B6E317D-E8C1-4633-ADB7-03C606DB9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020F208-19E0-4A7F-90F7-A03D76A718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8105C1-58E3-46D2-9FFE-3A621ED1405C}"/>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6" name="Footer Placeholder 5">
            <a:extLst>
              <a:ext uri="{FF2B5EF4-FFF2-40B4-BE49-F238E27FC236}">
                <a16:creationId xmlns:a16="http://schemas.microsoft.com/office/drawing/2014/main" id="{B4F2E3DD-1283-4500-AF75-D503486D8B0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9CD090C-84B7-4EC1-B518-158A9E9345C4}"/>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2217056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27B9-3D94-44CD-9FD2-6649D2646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7C60602-3DCE-47EC-844A-79541599B0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A95965E-C5E0-4084-AEC2-A2057E5E1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DF2C18-5F7F-4E3A-89CE-B2413E576456}"/>
              </a:ext>
            </a:extLst>
          </p:cNvPr>
          <p:cNvSpPr>
            <a:spLocks noGrp="1"/>
          </p:cNvSpPr>
          <p:nvPr>
            <p:ph type="dt" sz="half" idx="10"/>
          </p:nvPr>
        </p:nvSpPr>
        <p:spPr/>
        <p:txBody>
          <a:bodyPr/>
          <a:lstStyle/>
          <a:p>
            <a:fld id="{342F6430-A343-4865-A0A7-2E47E9D68033}" type="datetimeFigureOut">
              <a:rPr lang="en-CA" smtClean="0"/>
              <a:t>2023-02-02</a:t>
            </a:fld>
            <a:endParaRPr lang="en-CA"/>
          </a:p>
        </p:txBody>
      </p:sp>
      <p:sp>
        <p:nvSpPr>
          <p:cNvPr id="6" name="Footer Placeholder 5">
            <a:extLst>
              <a:ext uri="{FF2B5EF4-FFF2-40B4-BE49-F238E27FC236}">
                <a16:creationId xmlns:a16="http://schemas.microsoft.com/office/drawing/2014/main" id="{80533FB0-24B8-46DF-87F8-A10DCA37459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8391681-9C5F-44EA-B854-E6BA65CE9A17}"/>
              </a:ext>
            </a:extLst>
          </p:cNvPr>
          <p:cNvSpPr>
            <a:spLocks noGrp="1"/>
          </p:cNvSpPr>
          <p:nvPr>
            <p:ph type="sldNum" sz="quarter" idx="12"/>
          </p:nvPr>
        </p:nvSpPr>
        <p:spPr/>
        <p:txBody>
          <a:bodyPr/>
          <a:lstStyle/>
          <a:p>
            <a:fld id="{FB59720F-8683-479C-87ED-8E5F5D36136C}" type="slidenum">
              <a:rPr lang="en-CA" smtClean="0"/>
              <a:t>‹#›</a:t>
            </a:fld>
            <a:endParaRPr lang="en-CA"/>
          </a:p>
        </p:txBody>
      </p:sp>
    </p:spTree>
    <p:extLst>
      <p:ext uri="{BB962C8B-B14F-4D97-AF65-F5344CB8AC3E}">
        <p14:creationId xmlns:p14="http://schemas.microsoft.com/office/powerpoint/2010/main" val="341045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1F90EE-150B-40CF-B4C4-A70BB9EB2F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09C1EE8-C28E-4DB6-9075-E33D133666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AC20222-0AC3-4F7C-8790-BCCFF0C2C7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2F6430-A343-4865-A0A7-2E47E9D68033}" type="datetimeFigureOut">
              <a:rPr lang="en-CA" smtClean="0"/>
              <a:t>2023-02-02</a:t>
            </a:fld>
            <a:endParaRPr lang="en-CA"/>
          </a:p>
        </p:txBody>
      </p:sp>
      <p:sp>
        <p:nvSpPr>
          <p:cNvPr id="5" name="Footer Placeholder 4">
            <a:extLst>
              <a:ext uri="{FF2B5EF4-FFF2-40B4-BE49-F238E27FC236}">
                <a16:creationId xmlns:a16="http://schemas.microsoft.com/office/drawing/2014/main" id="{150C1FD3-2CA8-4C0E-87D4-45D79BCAAE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BD702CA-7856-40EF-A3A5-FA74365F3B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9720F-8683-479C-87ED-8E5F5D36136C}" type="slidenum">
              <a:rPr lang="en-CA" smtClean="0"/>
              <a:t>‹#›</a:t>
            </a:fld>
            <a:endParaRPr lang="en-CA"/>
          </a:p>
        </p:txBody>
      </p:sp>
    </p:spTree>
    <p:extLst>
      <p:ext uri="{BB962C8B-B14F-4D97-AF65-F5344CB8AC3E}">
        <p14:creationId xmlns:p14="http://schemas.microsoft.com/office/powerpoint/2010/main" val="3278563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cid:ii_km6rqlle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mailto:s.hopkins@ccdf.ca"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cid:ii_km6rqlle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41" y="987425"/>
            <a:ext cx="4361703" cy="3022715"/>
          </a:xfrm>
        </p:spPr>
        <p:txBody>
          <a:bodyPr anchor="b">
            <a:normAutofit fontScale="90000"/>
          </a:bodyPr>
          <a:lstStyle/>
          <a:p>
            <a:br>
              <a:rPr lang="en-US" sz="2000" dirty="0"/>
            </a:br>
            <a:br>
              <a:rPr lang="en-US" sz="2000" dirty="0"/>
            </a:br>
            <a:r>
              <a:rPr lang="en-GB" sz="4400" dirty="0">
                <a:latin typeface="+mj-lt"/>
              </a:rPr>
              <a:t>Embracing our Role as Practitioner-Researchers</a:t>
            </a:r>
            <a:br>
              <a:rPr lang="en-US" sz="4400" dirty="0">
                <a:latin typeface="+mj-lt"/>
              </a:rPr>
            </a:br>
            <a:r>
              <a:rPr lang="en-US" sz="4400" dirty="0">
                <a:latin typeface="+mj-lt"/>
              </a:rPr>
              <a:t> </a:t>
            </a:r>
            <a:br>
              <a:rPr lang="en-US" sz="4400" dirty="0">
                <a:latin typeface="+mj-lt"/>
              </a:rPr>
            </a:br>
            <a:endParaRPr lang="en-CA" sz="4400" dirty="0">
              <a:solidFill>
                <a:srgbClr val="1C8590"/>
              </a:solidFill>
              <a:latin typeface="+mj-lt"/>
            </a:endParaRPr>
          </a:p>
        </p:txBody>
      </p:sp>
      <p:sp>
        <p:nvSpPr>
          <p:cNvPr id="3" name="Subtitle 2"/>
          <p:cNvSpPr>
            <a:spLocks noGrp="1"/>
          </p:cNvSpPr>
          <p:nvPr>
            <p:ph type="body" sz="half" idx="2"/>
          </p:nvPr>
        </p:nvSpPr>
        <p:spPr>
          <a:xfrm>
            <a:off x="418641" y="3776695"/>
            <a:ext cx="4361703" cy="1363088"/>
          </a:xfrm>
        </p:spPr>
        <p:txBody>
          <a:bodyPr>
            <a:noAutofit/>
          </a:bodyPr>
          <a:lstStyle/>
          <a:p>
            <a:pPr>
              <a:spcBef>
                <a:spcPts val="0"/>
              </a:spcBef>
            </a:pPr>
            <a:r>
              <a:rPr lang="en-US" sz="2400" dirty="0">
                <a:latin typeface="+mj-lt"/>
              </a:rPr>
              <a:t>Sareena Hopkins</a:t>
            </a:r>
          </a:p>
          <a:p>
            <a:pPr>
              <a:spcBef>
                <a:spcPts val="0"/>
              </a:spcBef>
            </a:pPr>
            <a:r>
              <a:rPr lang="en-US" sz="2400" dirty="0">
                <a:latin typeface="+mj-lt"/>
              </a:rPr>
              <a:t>Executive Director</a:t>
            </a:r>
          </a:p>
          <a:p>
            <a:pPr>
              <a:spcBef>
                <a:spcPts val="0"/>
              </a:spcBef>
            </a:pPr>
            <a:r>
              <a:rPr lang="en-US" sz="2400" dirty="0">
                <a:latin typeface="+mj-lt"/>
              </a:rPr>
              <a:t>Canadian Career Development Foundation (CCDF)</a:t>
            </a:r>
          </a:p>
          <a:p>
            <a:pPr>
              <a:spcBef>
                <a:spcPts val="0"/>
              </a:spcBef>
            </a:pPr>
            <a:r>
              <a:rPr lang="en-US" sz="2400" dirty="0">
                <a:latin typeface="+mj-lt"/>
              </a:rPr>
              <a:t>February 16, 2023</a:t>
            </a:r>
          </a:p>
        </p:txBody>
      </p:sp>
      <p:pic>
        <p:nvPicPr>
          <p:cNvPr id="4" name="Content Placeholder 5">
            <a:extLst>
              <a:ext uri="{FF2B5EF4-FFF2-40B4-BE49-F238E27FC236}">
                <a16:creationId xmlns:a16="http://schemas.microsoft.com/office/drawing/2014/main" id="{681A6A90-F433-CD56-6705-548319F005E7}"/>
              </a:ext>
            </a:extLst>
          </p:cNvPr>
          <p:cNvPicPr>
            <a:picLocks/>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043448" y="987425"/>
            <a:ext cx="6729911" cy="4881562"/>
          </a:xfrm>
          <a:prstGeom prst="rect">
            <a:avLst/>
          </a:prstGeom>
          <a:noFill/>
          <a:ln>
            <a:noFill/>
          </a:ln>
        </p:spPr>
      </p:pic>
    </p:spTree>
    <p:extLst>
      <p:ext uri="{BB962C8B-B14F-4D97-AF65-F5344CB8AC3E}">
        <p14:creationId xmlns:p14="http://schemas.microsoft.com/office/powerpoint/2010/main" val="408091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D06E-4D1D-4A2D-9A94-186CE67A82B5}"/>
              </a:ext>
            </a:extLst>
          </p:cNvPr>
          <p:cNvSpPr>
            <a:spLocks noGrp="1"/>
          </p:cNvSpPr>
          <p:nvPr>
            <p:ph type="title"/>
          </p:nvPr>
        </p:nvSpPr>
        <p:spPr>
          <a:xfrm>
            <a:off x="262568" y="1346975"/>
            <a:ext cx="11666863" cy="848299"/>
          </a:xfrm>
        </p:spPr>
        <p:txBody>
          <a:bodyPr>
            <a:normAutofit/>
          </a:bodyPr>
          <a:lstStyle/>
          <a:p>
            <a:pPr algn="ctr"/>
            <a:r>
              <a:rPr lang="en-US" dirty="0">
                <a:solidFill>
                  <a:srgbClr val="6189CB"/>
                </a:solidFill>
              </a:rPr>
              <a:t>The Tale of Practitioner Transformation</a:t>
            </a:r>
            <a:endParaRPr lang="en-CA" dirty="0">
              <a:solidFill>
                <a:srgbClr val="6189CB"/>
              </a:solidFill>
            </a:endParaRPr>
          </a:p>
        </p:txBody>
      </p:sp>
      <p:pic>
        <p:nvPicPr>
          <p:cNvPr id="1026" name="Picture 2" descr="Transformation Images, Stock Photos &amp; Vectors | Shutterstock">
            <a:extLst>
              <a:ext uri="{FF2B5EF4-FFF2-40B4-BE49-F238E27FC236}">
                <a16:creationId xmlns:a16="http://schemas.microsoft.com/office/drawing/2014/main" id="{815A4E64-3E41-4157-AF88-F8EA1B7CFF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93"/>
          <a:stretch/>
        </p:blipFill>
        <p:spPr bwMode="auto">
          <a:xfrm>
            <a:off x="5162270" y="2588964"/>
            <a:ext cx="6476815" cy="3230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236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3C3D1-766E-4EDC-91F2-149B022C9460}"/>
              </a:ext>
            </a:extLst>
          </p:cNvPr>
          <p:cNvPicPr>
            <a:picLocks noChangeAspect="1"/>
          </p:cNvPicPr>
          <p:nvPr/>
        </p:nvPicPr>
        <p:blipFill>
          <a:blip r:embed="rId3"/>
          <a:stretch>
            <a:fillRect/>
          </a:stretch>
        </p:blipFill>
        <p:spPr>
          <a:xfrm>
            <a:off x="0" y="1692"/>
            <a:ext cx="12192000" cy="6854614"/>
          </a:xfrm>
          <a:prstGeom prst="rect">
            <a:avLst/>
          </a:prstGeom>
        </p:spPr>
      </p:pic>
    </p:spTree>
    <p:extLst>
      <p:ext uri="{BB962C8B-B14F-4D97-AF65-F5344CB8AC3E}">
        <p14:creationId xmlns:p14="http://schemas.microsoft.com/office/powerpoint/2010/main" val="51718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30740-73FC-18E9-F121-67AEB6494161}"/>
              </a:ext>
            </a:extLst>
          </p:cNvPr>
          <p:cNvSpPr>
            <a:spLocks noGrp="1"/>
          </p:cNvSpPr>
          <p:nvPr>
            <p:ph type="title"/>
          </p:nvPr>
        </p:nvSpPr>
        <p:spPr>
          <a:xfrm>
            <a:off x="399922" y="670559"/>
            <a:ext cx="5486399" cy="2148841"/>
          </a:xfrm>
        </p:spPr>
        <p:txBody>
          <a:bodyPr vert="horz" lIns="91440" tIns="45720" rIns="91440" bIns="45720" rtlCol="0" anchor="t">
            <a:normAutofit/>
          </a:bodyPr>
          <a:lstStyle/>
          <a:p>
            <a:r>
              <a:rPr lang="en-US" dirty="0">
                <a:solidFill>
                  <a:srgbClr val="0F4A8A"/>
                </a:solidFill>
              </a:rPr>
              <a:t>The Benefits to Frontline Careers Professionals</a:t>
            </a:r>
          </a:p>
        </p:txBody>
      </p:sp>
      <p:pic>
        <p:nvPicPr>
          <p:cNvPr id="5" name="Picture 4">
            <a:extLst>
              <a:ext uri="{FF2B5EF4-FFF2-40B4-BE49-F238E27FC236}">
                <a16:creationId xmlns:a16="http://schemas.microsoft.com/office/drawing/2014/main" id="{72821096-41F8-FCF8-825A-43E382D569B5}"/>
              </a:ext>
            </a:extLst>
          </p:cNvPr>
          <p:cNvPicPr>
            <a:picLocks noChangeAspect="1"/>
          </p:cNvPicPr>
          <p:nvPr/>
        </p:nvPicPr>
        <p:blipFill rotWithShape="1">
          <a:blip r:embed="rId3"/>
          <a:srcRect t="7472"/>
          <a:stretch/>
        </p:blipFill>
        <p:spPr>
          <a:xfrm>
            <a:off x="1" y="3665030"/>
            <a:ext cx="5486399" cy="3192970"/>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p:spPr>
      </p:pic>
      <p:sp>
        <p:nvSpPr>
          <p:cNvPr id="3" name="Content Placeholder 2">
            <a:extLst>
              <a:ext uri="{FF2B5EF4-FFF2-40B4-BE49-F238E27FC236}">
                <a16:creationId xmlns:a16="http://schemas.microsoft.com/office/drawing/2014/main" id="{01B10A7B-22C0-F8E8-37DB-9B6CCA73E9CF}"/>
              </a:ext>
            </a:extLst>
          </p:cNvPr>
          <p:cNvSpPr>
            <a:spLocks noGrp="1"/>
          </p:cNvSpPr>
          <p:nvPr>
            <p:ph sz="half" idx="1"/>
          </p:nvPr>
        </p:nvSpPr>
        <p:spPr>
          <a:xfrm>
            <a:off x="5733535" y="148280"/>
            <a:ext cx="6452962" cy="6709717"/>
          </a:xfrm>
        </p:spPr>
        <p:txBody>
          <a:bodyPr vert="horz" lIns="91440" tIns="45720" rIns="91440" bIns="45720" rtlCol="0" anchor="t">
            <a:normAutofit/>
          </a:bodyPr>
          <a:lstStyle/>
          <a:p>
            <a:r>
              <a:rPr lang="en-US" sz="3000" dirty="0">
                <a:solidFill>
                  <a:srgbClr val="336600"/>
                </a:solidFill>
                <a:effectLst/>
                <a:latin typeface="+mj-lt"/>
              </a:rPr>
              <a:t>I</a:t>
            </a:r>
            <a:r>
              <a:rPr lang="en-US" sz="3000" spc="135" dirty="0">
                <a:solidFill>
                  <a:srgbClr val="336600"/>
                </a:solidFill>
                <a:effectLst/>
                <a:latin typeface="+mj-lt"/>
              </a:rPr>
              <a:t> </a:t>
            </a:r>
            <a:r>
              <a:rPr lang="en-US" sz="3000" dirty="0">
                <a:solidFill>
                  <a:srgbClr val="336600"/>
                </a:solidFill>
                <a:effectLst/>
                <a:latin typeface="+mj-lt"/>
              </a:rPr>
              <a:t>am</a:t>
            </a:r>
            <a:r>
              <a:rPr lang="en-US" sz="3000" spc="155" dirty="0">
                <a:solidFill>
                  <a:srgbClr val="336600"/>
                </a:solidFill>
                <a:effectLst/>
                <a:latin typeface="+mj-lt"/>
              </a:rPr>
              <a:t> </a:t>
            </a:r>
            <a:r>
              <a:rPr lang="en-US" sz="3000" dirty="0">
                <a:solidFill>
                  <a:srgbClr val="336600"/>
                </a:solidFill>
                <a:effectLst/>
                <a:latin typeface="+mj-lt"/>
              </a:rPr>
              <a:t>clear</a:t>
            </a:r>
            <a:r>
              <a:rPr lang="en-US" sz="3000" spc="145" dirty="0">
                <a:solidFill>
                  <a:srgbClr val="336600"/>
                </a:solidFill>
                <a:effectLst/>
                <a:latin typeface="+mj-lt"/>
              </a:rPr>
              <a:t> </a:t>
            </a:r>
            <a:r>
              <a:rPr lang="en-US" sz="3000" dirty="0">
                <a:solidFill>
                  <a:srgbClr val="336600"/>
                </a:solidFill>
                <a:effectLst/>
                <a:latin typeface="+mj-lt"/>
              </a:rPr>
              <a:t>about</a:t>
            </a:r>
            <a:r>
              <a:rPr lang="en-US" sz="3000" spc="165" dirty="0">
                <a:solidFill>
                  <a:srgbClr val="336600"/>
                </a:solidFill>
                <a:effectLst/>
                <a:latin typeface="+mj-lt"/>
              </a:rPr>
              <a:t> </a:t>
            </a:r>
            <a:r>
              <a:rPr lang="en-US" sz="3000" dirty="0">
                <a:solidFill>
                  <a:srgbClr val="336600"/>
                </a:solidFill>
                <a:effectLst/>
                <a:latin typeface="+mj-lt"/>
              </a:rPr>
              <a:t>my</a:t>
            </a:r>
            <a:r>
              <a:rPr lang="en-US" sz="3000" spc="135" dirty="0">
                <a:solidFill>
                  <a:srgbClr val="336600"/>
                </a:solidFill>
                <a:effectLst/>
                <a:latin typeface="+mj-lt"/>
              </a:rPr>
              <a:t> </a:t>
            </a:r>
            <a:r>
              <a:rPr lang="en-US" sz="3000" dirty="0">
                <a:solidFill>
                  <a:srgbClr val="336600"/>
                </a:solidFill>
                <a:effectLst/>
                <a:latin typeface="+mj-lt"/>
              </a:rPr>
              <a:t>scope</a:t>
            </a:r>
            <a:r>
              <a:rPr lang="en-US" sz="3000" spc="190" dirty="0">
                <a:solidFill>
                  <a:srgbClr val="336600"/>
                </a:solidFill>
                <a:effectLst/>
                <a:latin typeface="+mj-lt"/>
              </a:rPr>
              <a:t> </a:t>
            </a:r>
            <a:r>
              <a:rPr lang="en-US" sz="3000" dirty="0">
                <a:solidFill>
                  <a:srgbClr val="336600"/>
                </a:solidFill>
                <a:effectLst/>
                <a:latin typeface="+mj-lt"/>
              </a:rPr>
              <a:t>of</a:t>
            </a:r>
            <a:r>
              <a:rPr lang="en-US" sz="3000" spc="150" dirty="0">
                <a:solidFill>
                  <a:srgbClr val="336600"/>
                </a:solidFill>
                <a:effectLst/>
                <a:latin typeface="+mj-lt"/>
              </a:rPr>
              <a:t> </a:t>
            </a:r>
            <a:r>
              <a:rPr lang="en-US" sz="3000" dirty="0">
                <a:solidFill>
                  <a:srgbClr val="336600"/>
                </a:solidFill>
                <a:effectLst/>
                <a:latin typeface="+mj-lt"/>
              </a:rPr>
              <a:t>practice</a:t>
            </a:r>
          </a:p>
          <a:p>
            <a:r>
              <a:rPr lang="en-US" sz="3000" dirty="0">
                <a:solidFill>
                  <a:srgbClr val="336600"/>
                </a:solidFill>
                <a:effectLst/>
                <a:latin typeface="+mj-lt"/>
              </a:rPr>
              <a:t>I</a:t>
            </a:r>
            <a:r>
              <a:rPr lang="en-US" sz="3000" spc="180" dirty="0">
                <a:solidFill>
                  <a:srgbClr val="336600"/>
                </a:solidFill>
                <a:effectLst/>
                <a:latin typeface="+mj-lt"/>
              </a:rPr>
              <a:t> </a:t>
            </a:r>
            <a:r>
              <a:rPr lang="en-US" sz="3000" dirty="0">
                <a:solidFill>
                  <a:srgbClr val="336600"/>
                </a:solidFill>
                <a:effectLst/>
                <a:latin typeface="+mj-lt"/>
              </a:rPr>
              <a:t>possess</a:t>
            </a:r>
            <a:r>
              <a:rPr lang="en-US" sz="3000" spc="180" dirty="0">
                <a:solidFill>
                  <a:srgbClr val="336600"/>
                </a:solidFill>
                <a:effectLst/>
                <a:latin typeface="+mj-lt"/>
              </a:rPr>
              <a:t> </a:t>
            </a:r>
            <a:r>
              <a:rPr lang="en-US" sz="3000" dirty="0">
                <a:solidFill>
                  <a:srgbClr val="336600"/>
                </a:solidFill>
                <a:effectLst/>
                <a:latin typeface="+mj-lt"/>
              </a:rPr>
              <a:t>the</a:t>
            </a:r>
            <a:r>
              <a:rPr lang="en-US" sz="3000" spc="235" dirty="0">
                <a:solidFill>
                  <a:srgbClr val="336600"/>
                </a:solidFill>
                <a:effectLst/>
                <a:latin typeface="+mj-lt"/>
              </a:rPr>
              <a:t> </a:t>
            </a:r>
            <a:r>
              <a:rPr lang="en-US" sz="3000" dirty="0">
                <a:solidFill>
                  <a:srgbClr val="336600"/>
                </a:solidFill>
                <a:effectLst/>
                <a:latin typeface="+mj-lt"/>
              </a:rPr>
              <a:t>competencies/skills</a:t>
            </a:r>
            <a:r>
              <a:rPr lang="en-US" sz="3000" spc="180" dirty="0">
                <a:solidFill>
                  <a:srgbClr val="336600"/>
                </a:solidFill>
                <a:effectLst/>
                <a:latin typeface="+mj-lt"/>
              </a:rPr>
              <a:t> </a:t>
            </a:r>
            <a:r>
              <a:rPr lang="en-US" sz="3000" dirty="0">
                <a:solidFill>
                  <a:srgbClr val="336600"/>
                </a:solidFill>
                <a:effectLst/>
                <a:latin typeface="+mj-lt"/>
              </a:rPr>
              <a:t>I</a:t>
            </a:r>
            <a:r>
              <a:rPr lang="en-US" sz="3000" spc="180" dirty="0">
                <a:solidFill>
                  <a:srgbClr val="336600"/>
                </a:solidFill>
                <a:effectLst/>
                <a:latin typeface="+mj-lt"/>
              </a:rPr>
              <a:t> </a:t>
            </a:r>
            <a:r>
              <a:rPr lang="en-US" sz="3000" dirty="0">
                <a:solidFill>
                  <a:srgbClr val="336600"/>
                </a:solidFill>
                <a:effectLst/>
                <a:latin typeface="+mj-lt"/>
              </a:rPr>
              <a:t>need</a:t>
            </a:r>
          </a:p>
          <a:p>
            <a:r>
              <a:rPr lang="en-US" sz="3000" dirty="0">
                <a:solidFill>
                  <a:srgbClr val="336600"/>
                </a:solidFill>
                <a:latin typeface="+mj-lt"/>
              </a:rPr>
              <a:t>I see value in being a member of a professional association</a:t>
            </a:r>
          </a:p>
          <a:p>
            <a:r>
              <a:rPr lang="en-US" sz="3000" dirty="0">
                <a:solidFill>
                  <a:srgbClr val="336600"/>
                </a:solidFill>
                <a:latin typeface="+mj-lt"/>
              </a:rPr>
              <a:t>I have a strong sense of my professional identity</a:t>
            </a:r>
          </a:p>
          <a:p>
            <a:r>
              <a:rPr lang="en-US" sz="3000" dirty="0">
                <a:solidFill>
                  <a:srgbClr val="336600"/>
                </a:solidFill>
                <a:latin typeface="+mj-lt"/>
              </a:rPr>
              <a:t>I am proud to call myself a career professional</a:t>
            </a:r>
          </a:p>
          <a:p>
            <a:r>
              <a:rPr lang="en-US" sz="3000" dirty="0">
                <a:solidFill>
                  <a:srgbClr val="336600"/>
                </a:solidFill>
                <a:latin typeface="+mj-lt"/>
              </a:rPr>
              <a:t>I want to be certified as a career professional</a:t>
            </a:r>
          </a:p>
          <a:p>
            <a:r>
              <a:rPr lang="en-US" sz="3000" dirty="0">
                <a:solidFill>
                  <a:srgbClr val="336600"/>
                </a:solidFill>
                <a:latin typeface="+mj-lt"/>
              </a:rPr>
              <a:t>My practice is enhanced by evidence/research</a:t>
            </a:r>
          </a:p>
          <a:p>
            <a:endParaRPr lang="en-US" sz="2000" dirty="0"/>
          </a:p>
        </p:txBody>
      </p:sp>
    </p:spTree>
    <p:extLst>
      <p:ext uri="{BB962C8B-B14F-4D97-AF65-F5344CB8AC3E}">
        <p14:creationId xmlns:p14="http://schemas.microsoft.com/office/powerpoint/2010/main" val="2488242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6430740-73FC-18E9-F121-67AEB6494161}"/>
              </a:ext>
            </a:extLst>
          </p:cNvPr>
          <p:cNvSpPr>
            <a:spLocks noGrp="1"/>
          </p:cNvSpPr>
          <p:nvPr>
            <p:ph type="title"/>
          </p:nvPr>
        </p:nvSpPr>
        <p:spPr>
          <a:xfrm>
            <a:off x="148568" y="0"/>
            <a:ext cx="7821539" cy="1322887"/>
          </a:xfrm>
        </p:spPr>
        <p:txBody>
          <a:bodyPr vert="horz" lIns="91440" tIns="45720" rIns="91440" bIns="45720" rtlCol="0" anchor="ctr">
            <a:normAutofit/>
          </a:bodyPr>
          <a:lstStyle/>
          <a:p>
            <a:r>
              <a:rPr lang="en-US" kern="1200" dirty="0">
                <a:solidFill>
                  <a:srgbClr val="195C65"/>
                </a:solidFill>
                <a:latin typeface="+mj-lt"/>
                <a:ea typeface="+mj-ea"/>
                <a:cs typeface="+mj-cs"/>
              </a:rPr>
              <a:t>The Benefits to Service Recipients</a:t>
            </a:r>
          </a:p>
        </p:txBody>
      </p:sp>
      <p:sp>
        <p:nvSpPr>
          <p:cNvPr id="3" name="Content Placeholder 2">
            <a:extLst>
              <a:ext uri="{FF2B5EF4-FFF2-40B4-BE49-F238E27FC236}">
                <a16:creationId xmlns:a16="http://schemas.microsoft.com/office/drawing/2014/main" id="{01B10A7B-22C0-F8E8-37DB-9B6CCA73E9CF}"/>
              </a:ext>
            </a:extLst>
          </p:cNvPr>
          <p:cNvSpPr>
            <a:spLocks noGrp="1"/>
          </p:cNvSpPr>
          <p:nvPr>
            <p:ph sz="half" idx="1"/>
          </p:nvPr>
        </p:nvSpPr>
        <p:spPr>
          <a:xfrm>
            <a:off x="210208" y="1133811"/>
            <a:ext cx="7698257" cy="5968313"/>
          </a:xfrm>
        </p:spPr>
        <p:txBody>
          <a:bodyPr vert="horz" lIns="91440" tIns="45720" rIns="91440" bIns="45720" rtlCol="0">
            <a:normAutofit/>
          </a:bodyPr>
          <a:lstStyle/>
          <a:p>
            <a:r>
              <a:rPr lang="en-US" sz="2000" dirty="0">
                <a:latin typeface="+mj-lt"/>
              </a:rPr>
              <a:t>I apply the Code of Ethics in my day-to-day practice.</a:t>
            </a:r>
          </a:p>
          <a:p>
            <a:r>
              <a:rPr lang="en-US" sz="2000" dirty="0">
                <a:latin typeface="+mj-lt"/>
              </a:rPr>
              <a:t>My clients and I enjoy a strong and effective partnership in our work together.</a:t>
            </a:r>
          </a:p>
          <a:p>
            <a:r>
              <a:rPr lang="en-US" sz="2000" dirty="0">
                <a:latin typeface="+mj-lt"/>
              </a:rPr>
              <a:t>My clients are actively engaged in developing and implementing their action plan.</a:t>
            </a:r>
          </a:p>
          <a:p>
            <a:r>
              <a:rPr lang="en-US" sz="2000" dirty="0">
                <a:latin typeface="+mj-lt"/>
              </a:rPr>
              <a:t>My clients can readily see the progress they are making as they work with me.</a:t>
            </a:r>
          </a:p>
          <a:p>
            <a:r>
              <a:rPr lang="en-US" sz="2000" dirty="0">
                <a:latin typeface="+mj-lt"/>
              </a:rPr>
              <a:t>We adjust the action plan along the way to maximize progress and positive outcomes.</a:t>
            </a:r>
          </a:p>
          <a:p>
            <a:r>
              <a:rPr lang="en-US" sz="2000" dirty="0">
                <a:latin typeface="+mj-lt"/>
              </a:rPr>
              <a:t>I regularly assess and record the progress my clients.</a:t>
            </a:r>
          </a:p>
          <a:p>
            <a:r>
              <a:rPr lang="en-US" sz="2000" dirty="0">
                <a:latin typeface="+mj-lt"/>
              </a:rPr>
              <a:t>The data I collect and report on is meaningful and accurately reflects the real progress and outcomes I see in my clients.</a:t>
            </a:r>
          </a:p>
          <a:p>
            <a:r>
              <a:rPr lang="en-US" sz="2000" dirty="0">
                <a:latin typeface="+mj-lt"/>
              </a:rPr>
              <a:t>I can prove the impact(s) of specific interventions/services I deliver to clients.</a:t>
            </a:r>
          </a:p>
          <a:p>
            <a:r>
              <a:rPr lang="en-US" sz="2000" dirty="0">
                <a:latin typeface="+mj-lt"/>
              </a:rPr>
              <a:t>I feel motivated and empowered to improve the impact of our services on clients.</a:t>
            </a:r>
          </a:p>
          <a:p>
            <a:pPr marL="0"/>
            <a:endParaRPr lang="en-US" sz="1400" dirty="0"/>
          </a:p>
        </p:txBody>
      </p:sp>
      <p:pic>
        <p:nvPicPr>
          <p:cNvPr id="1026" name="Picture 2" descr="The Dragonfly Centre - Client Support">
            <a:extLst>
              <a:ext uri="{FF2B5EF4-FFF2-40B4-BE49-F238E27FC236}">
                <a16:creationId xmlns:a16="http://schemas.microsoft.com/office/drawing/2014/main" id="{55B26473-B4E9-0BC5-103E-E296C10AF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163"/>
          <a:stretch/>
        </p:blipFill>
        <p:spPr bwMode="auto">
          <a:xfrm>
            <a:off x="8603782" y="2645493"/>
            <a:ext cx="3378010" cy="156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37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0740-73FC-18E9-F121-67AEB6494161}"/>
              </a:ext>
            </a:extLst>
          </p:cNvPr>
          <p:cNvSpPr>
            <a:spLocks noGrp="1"/>
          </p:cNvSpPr>
          <p:nvPr>
            <p:ph type="title"/>
          </p:nvPr>
        </p:nvSpPr>
        <p:spPr>
          <a:xfrm>
            <a:off x="6289165" y="234914"/>
            <a:ext cx="5585678" cy="1325563"/>
          </a:xfrm>
        </p:spPr>
        <p:txBody>
          <a:bodyPr vert="horz" lIns="91440" tIns="45720" rIns="91440" bIns="45720" rtlCol="0" anchor="ctr">
            <a:normAutofit/>
          </a:bodyPr>
          <a:lstStyle/>
          <a:p>
            <a:r>
              <a:rPr lang="en-US" dirty="0">
                <a:solidFill>
                  <a:srgbClr val="CCFF33"/>
                </a:solidFill>
              </a:rPr>
              <a:t>The Benefits to Researchers</a:t>
            </a:r>
          </a:p>
        </p:txBody>
      </p:sp>
      <p:sp>
        <p:nvSpPr>
          <p:cNvPr id="1031" name="Freeform: Shape 103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Intelligent Collaboration - Atos">
            <a:extLst>
              <a:ext uri="{FF2B5EF4-FFF2-40B4-BE49-F238E27FC236}">
                <a16:creationId xmlns:a16="http://schemas.microsoft.com/office/drawing/2014/main" id="{71238500-5121-B397-214D-A61436506C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5" r="-1" b="-1"/>
          <a:stretch/>
        </p:blipFill>
        <p:spPr bwMode="auto">
          <a:xfrm>
            <a:off x="2" y="2"/>
            <a:ext cx="4917988" cy="4180921"/>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1B10A7B-22C0-F8E8-37DB-9B6CCA73E9CF}"/>
              </a:ext>
            </a:extLst>
          </p:cNvPr>
          <p:cNvSpPr>
            <a:spLocks noGrp="1"/>
          </p:cNvSpPr>
          <p:nvPr>
            <p:ph sz="half" idx="1"/>
          </p:nvPr>
        </p:nvSpPr>
        <p:spPr>
          <a:xfrm>
            <a:off x="6399953" y="1539289"/>
            <a:ext cx="5585677" cy="5254922"/>
          </a:xfrm>
        </p:spPr>
        <p:txBody>
          <a:bodyPr vert="horz" lIns="91440" tIns="45720" rIns="91440" bIns="45720" rtlCol="0" anchor="t">
            <a:normAutofit/>
          </a:bodyPr>
          <a:lstStyle/>
          <a:p>
            <a:r>
              <a:rPr lang="en-US" sz="3200" dirty="0">
                <a:latin typeface="+mj-lt"/>
              </a:rPr>
              <a:t>Regular reality checks</a:t>
            </a:r>
          </a:p>
          <a:p>
            <a:r>
              <a:rPr lang="en-US" sz="3200" dirty="0">
                <a:latin typeface="+mj-lt"/>
              </a:rPr>
              <a:t>Deeper learning and insights</a:t>
            </a:r>
          </a:p>
          <a:p>
            <a:r>
              <a:rPr lang="en-US" sz="3200" dirty="0">
                <a:latin typeface="+mj-lt"/>
              </a:rPr>
              <a:t>The development of stronger programs, tools, and approaches</a:t>
            </a:r>
          </a:p>
          <a:p>
            <a:r>
              <a:rPr lang="en-US" sz="3200" dirty="0">
                <a:latin typeface="+mj-lt"/>
              </a:rPr>
              <a:t>Increased likelihood of application of learning</a:t>
            </a:r>
          </a:p>
          <a:p>
            <a:r>
              <a:rPr lang="en-US" sz="3200" dirty="0">
                <a:latin typeface="+mj-lt"/>
              </a:rPr>
              <a:t>Better ideas for future research</a:t>
            </a:r>
          </a:p>
          <a:p>
            <a:endParaRPr lang="en-US" sz="1800" dirty="0"/>
          </a:p>
          <a:p>
            <a:pPr marL="0"/>
            <a:endParaRPr lang="en-US" sz="1800" dirty="0"/>
          </a:p>
        </p:txBody>
      </p:sp>
    </p:spTree>
    <p:extLst>
      <p:ext uri="{BB962C8B-B14F-4D97-AF65-F5344CB8AC3E}">
        <p14:creationId xmlns:p14="http://schemas.microsoft.com/office/powerpoint/2010/main" val="112750730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227E-D4B1-D811-CA04-BFC10C555A04}"/>
              </a:ext>
            </a:extLst>
          </p:cNvPr>
          <p:cNvSpPr>
            <a:spLocks noGrp="1"/>
          </p:cNvSpPr>
          <p:nvPr>
            <p:ph type="title"/>
          </p:nvPr>
        </p:nvSpPr>
        <p:spPr>
          <a:xfrm>
            <a:off x="6400369" y="160774"/>
            <a:ext cx="5259707" cy="1325563"/>
          </a:xfrm>
        </p:spPr>
        <p:txBody>
          <a:bodyPr vert="horz" lIns="91440" tIns="45720" rIns="91440" bIns="45720" rtlCol="0" anchor="ctr">
            <a:normAutofit/>
          </a:bodyPr>
          <a:lstStyle/>
          <a:p>
            <a:r>
              <a:rPr lang="en-US" sz="4400" b="0" dirty="0">
                <a:solidFill>
                  <a:srgbClr val="F1D549"/>
                </a:solidFill>
              </a:rPr>
              <a:t>Big questions…</a:t>
            </a:r>
          </a:p>
        </p:txBody>
      </p:sp>
      <p:sp>
        <p:nvSpPr>
          <p:cNvPr id="16" name="Freeform: Shape 15">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a:extLst>
              <a:ext uri="{FF2B5EF4-FFF2-40B4-BE49-F238E27FC236}">
                <a16:creationId xmlns:a16="http://schemas.microsoft.com/office/drawing/2014/main" id="{552152F9-2489-36C1-6C8D-5562DD4AA619}"/>
              </a:ext>
            </a:extLst>
          </p:cNvPr>
          <p:cNvPicPr>
            <a:picLocks noChangeAspect="1"/>
          </p:cNvPicPr>
          <p:nvPr/>
        </p:nvPicPr>
        <p:blipFill rotWithShape="1">
          <a:blip r:embed="rId3"/>
          <a:srcRect l="10047" r="11959"/>
          <a:stretch/>
        </p:blipFill>
        <p:spPr>
          <a:xfrm>
            <a:off x="1" y="3"/>
            <a:ext cx="3793523" cy="3224981"/>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4" name="Text Placeholder 3">
            <a:extLst>
              <a:ext uri="{FF2B5EF4-FFF2-40B4-BE49-F238E27FC236}">
                <a16:creationId xmlns:a16="http://schemas.microsoft.com/office/drawing/2014/main" id="{F5A56428-54E4-7A24-2F17-6F2AF4912E95}"/>
              </a:ext>
            </a:extLst>
          </p:cNvPr>
          <p:cNvSpPr>
            <a:spLocks noGrp="1"/>
          </p:cNvSpPr>
          <p:nvPr>
            <p:ph type="body" sz="half" idx="2"/>
          </p:nvPr>
        </p:nvSpPr>
        <p:spPr>
          <a:xfrm>
            <a:off x="6136816" y="1322173"/>
            <a:ext cx="5412056" cy="5375053"/>
          </a:xfrm>
        </p:spPr>
        <p:txBody>
          <a:bodyPr vert="horz" lIns="91440" tIns="45720" rIns="91440" bIns="45720" rtlCol="0" anchor="t">
            <a:noAutofit/>
          </a:bodyPr>
          <a:lstStyle/>
          <a:p>
            <a:pPr marL="457200" indent="-228600">
              <a:buFont typeface="Arial" panose="020B0604020202020204" pitchFamily="34" charset="0"/>
              <a:buChar char="•"/>
            </a:pPr>
            <a:r>
              <a:rPr lang="en-US" sz="3200" dirty="0">
                <a:latin typeface="+mj-lt"/>
              </a:rPr>
              <a:t>What difference </a:t>
            </a:r>
            <a:r>
              <a:rPr lang="en-US" sz="3200" i="1" dirty="0">
                <a:latin typeface="+mj-lt"/>
              </a:rPr>
              <a:t>could</a:t>
            </a:r>
            <a:r>
              <a:rPr lang="en-US" sz="3200" dirty="0">
                <a:latin typeface="+mj-lt"/>
              </a:rPr>
              <a:t> research make?</a:t>
            </a:r>
          </a:p>
          <a:p>
            <a:pPr indent="-228600">
              <a:buFont typeface="Arial" panose="020B0604020202020204" pitchFamily="34" charset="0"/>
              <a:buChar char="•"/>
            </a:pPr>
            <a:endParaRPr lang="en-US" sz="3200" dirty="0">
              <a:latin typeface="+mj-lt"/>
            </a:endParaRPr>
          </a:p>
          <a:p>
            <a:pPr marL="457200" indent="-228600">
              <a:buFont typeface="Arial" panose="020B0604020202020204" pitchFamily="34" charset="0"/>
              <a:buChar char="•"/>
            </a:pPr>
            <a:r>
              <a:rPr lang="en-US" sz="3200" dirty="0">
                <a:latin typeface="+mj-lt"/>
              </a:rPr>
              <a:t>Who benefits from research…and who should benefit from it?</a:t>
            </a:r>
            <a:br>
              <a:rPr lang="en-US" sz="3200" dirty="0">
                <a:latin typeface="+mj-lt"/>
              </a:rPr>
            </a:br>
            <a:endParaRPr lang="en-US" sz="3200" dirty="0">
              <a:latin typeface="+mj-lt"/>
            </a:endParaRPr>
          </a:p>
          <a:p>
            <a:pPr marL="457200" indent="-228600">
              <a:buFont typeface="Arial" panose="020B0604020202020204" pitchFamily="34" charset="0"/>
              <a:buChar char="•"/>
            </a:pPr>
            <a:r>
              <a:rPr lang="en-US" sz="3200" dirty="0">
                <a:latin typeface="+mj-lt"/>
              </a:rPr>
              <a:t>What is the art of the possible when it comes to maximizing the reach and benefits of research?</a:t>
            </a:r>
            <a:br>
              <a:rPr lang="en-US" sz="3200" dirty="0">
                <a:latin typeface="+mj-lt"/>
              </a:rPr>
            </a:br>
            <a:endParaRPr lang="en-US" sz="3200" dirty="0">
              <a:latin typeface="+mj-lt"/>
            </a:endParaRPr>
          </a:p>
        </p:txBody>
      </p:sp>
    </p:spTree>
    <p:extLst>
      <p:ext uri="{BB962C8B-B14F-4D97-AF65-F5344CB8AC3E}">
        <p14:creationId xmlns:p14="http://schemas.microsoft.com/office/powerpoint/2010/main" val="834550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3"/>
        <p:cNvGrpSpPr/>
        <p:nvPr/>
      </p:nvGrpSpPr>
      <p:grpSpPr>
        <a:xfrm>
          <a:off x="0" y="0"/>
          <a:ext cx="0" cy="0"/>
          <a:chOff x="0" y="0"/>
          <a:chExt cx="0" cy="0"/>
        </a:xfrm>
      </p:grpSpPr>
      <p:sp>
        <p:nvSpPr>
          <p:cNvPr id="2055" name="Rectangle 2054">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13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059" name="Straight Connector 2058">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13698"/>
            </a:solidFill>
          </a:ln>
        </p:spPr>
        <p:style>
          <a:lnRef idx="1">
            <a:schemeClr val="accent1"/>
          </a:lnRef>
          <a:fillRef idx="0">
            <a:schemeClr val="accent1"/>
          </a:fillRef>
          <a:effectRef idx="0">
            <a:schemeClr val="accent1"/>
          </a:effectRef>
          <a:fontRef idx="minor">
            <a:schemeClr val="tx1"/>
          </a:fontRef>
        </p:style>
      </p:cxnSp>
      <p:sp>
        <p:nvSpPr>
          <p:cNvPr id="444" name="Google Shape;444;p46"/>
          <p:cNvSpPr/>
          <p:nvPr/>
        </p:nvSpPr>
        <p:spPr>
          <a:xfrm>
            <a:off x="1109980" y="4277356"/>
            <a:ext cx="9966960" cy="1560320"/>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2800" b="0" i="0" u="none" strike="noStrike" cap="none">
                <a:solidFill>
                  <a:srgbClr val="313698"/>
                </a:solidFill>
                <a:latin typeface="+mj-lt"/>
                <a:ea typeface="+mj-ea"/>
                <a:cs typeface="+mj-cs"/>
                <a:sym typeface="Calibri"/>
              </a:rPr>
              <a:t>Sareena Hopkins, Canadian Career Development Foundation</a:t>
            </a:r>
            <a:endParaRPr lang="en-US" sz="2800">
              <a:solidFill>
                <a:srgbClr val="313698"/>
              </a:solidFill>
              <a:latin typeface="+mj-lt"/>
              <a:ea typeface="+mj-ea"/>
              <a:cs typeface="+mj-cs"/>
            </a:endParaRPr>
          </a:p>
          <a:p>
            <a:pPr marL="0" marR="0" lvl="0" indent="0" algn="ctr">
              <a:lnSpc>
                <a:spcPct val="90000"/>
              </a:lnSpc>
              <a:spcBef>
                <a:spcPct val="0"/>
              </a:spcBef>
              <a:spcAft>
                <a:spcPts val="600"/>
              </a:spcAft>
            </a:pPr>
            <a:r>
              <a:rPr lang="en-US" sz="2800" b="0" i="0" u="none" strike="noStrike" cap="none">
                <a:solidFill>
                  <a:srgbClr val="313698"/>
                </a:solidFill>
                <a:latin typeface="+mj-lt"/>
                <a:ea typeface="+mj-ea"/>
                <a:cs typeface="+mj-cs"/>
                <a:sym typeface="Calibri"/>
              </a:rPr>
              <a:t>E: </a:t>
            </a:r>
            <a:r>
              <a:rPr lang="en-US" sz="2800" b="0" i="0" u="sng" strike="noStrike" cap="none">
                <a:solidFill>
                  <a:srgbClr val="313698"/>
                </a:solidFill>
                <a:latin typeface="+mj-lt"/>
                <a:ea typeface="+mj-ea"/>
                <a:cs typeface="+mj-cs"/>
                <a:sym typeface="Calibri"/>
                <a:hlinkClick r:id="rId3">
                  <a:extLst>
                    <a:ext uri="{A12FA001-AC4F-418D-AE19-62706E023703}">
                      <ahyp:hlinkClr xmlns:ahyp="http://schemas.microsoft.com/office/drawing/2018/hyperlinkcolor" val="tx"/>
                    </a:ext>
                  </a:extLst>
                </a:hlinkClick>
              </a:rPr>
              <a:t>s.hopkins@ccdf.ca</a:t>
            </a:r>
            <a:r>
              <a:rPr lang="en-US" sz="2800" b="0" i="0" u="none" strike="noStrike" cap="none">
                <a:solidFill>
                  <a:srgbClr val="313698"/>
                </a:solidFill>
                <a:latin typeface="+mj-lt"/>
                <a:ea typeface="+mj-ea"/>
                <a:cs typeface="+mj-cs"/>
                <a:sym typeface="Calibri"/>
              </a:rPr>
              <a:t> </a:t>
            </a:r>
            <a:endParaRPr lang="en-US" sz="2800">
              <a:solidFill>
                <a:srgbClr val="313698"/>
              </a:solidFill>
              <a:latin typeface="+mj-lt"/>
              <a:ea typeface="+mj-ea"/>
              <a:cs typeface="+mj-cs"/>
            </a:endParaRPr>
          </a:p>
        </p:txBody>
      </p:sp>
      <p:pic>
        <p:nvPicPr>
          <p:cNvPr id="2050" name="Picture 2" descr="394,514 Thank You Images, Stock Photos &amp; Vectors | Shutterstock">
            <a:extLst>
              <a:ext uri="{FF2B5EF4-FFF2-40B4-BE49-F238E27FC236}">
                <a16:creationId xmlns:a16="http://schemas.microsoft.com/office/drawing/2014/main" id="{5788D820-FD34-63F8-A056-97FB3ADBFB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9997"/>
          <a:stretch/>
        </p:blipFill>
        <p:spPr bwMode="auto">
          <a:xfrm>
            <a:off x="1942001" y="768823"/>
            <a:ext cx="8302917" cy="2670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CAE4B1-0666-49D7-B5A5-8E90E7503B35}"/>
              </a:ext>
            </a:extLst>
          </p:cNvPr>
          <p:cNvSpPr txBox="1"/>
          <p:nvPr/>
        </p:nvSpPr>
        <p:spPr>
          <a:xfrm>
            <a:off x="838200" y="410368"/>
            <a:ext cx="10515600" cy="1325563"/>
          </a:xfrm>
          <a:prstGeom prst="rect">
            <a:avLst/>
          </a:prstGeom>
        </p:spPr>
        <p:txBody>
          <a:bodyPr vert="horz" lIns="91440" tIns="45720" rIns="91440" bIns="45720" rtlCol="0" anchor="ctr">
            <a:noAutofit/>
          </a:bodyPr>
          <a:lstStyle/>
          <a:p>
            <a:pPr algn="ctr">
              <a:lnSpc>
                <a:spcPct val="90000"/>
              </a:lnSpc>
              <a:spcBef>
                <a:spcPct val="0"/>
              </a:spcBef>
              <a:spcAft>
                <a:spcPts val="600"/>
              </a:spcAft>
            </a:pPr>
            <a:endParaRPr lang="en-US" sz="2800" i="0" kern="1200" dirty="0">
              <a:latin typeface="+mj-lt"/>
              <a:ea typeface="+mj-ea"/>
              <a:cs typeface="+mj-cs"/>
            </a:endParaRPr>
          </a:p>
        </p:txBody>
      </p:sp>
      <p:sp>
        <p:nvSpPr>
          <p:cNvPr id="11" name="Slide Number Placeholder 3">
            <a:extLst>
              <a:ext uri="{FF2B5EF4-FFF2-40B4-BE49-F238E27FC236}">
                <a16:creationId xmlns:a16="http://schemas.microsoft.com/office/drawing/2014/main" id="{E5101A59-6FF7-2370-D80B-9DF823FD5569}"/>
              </a:ext>
            </a:extLst>
          </p:cNvPr>
          <p:cNvSpPr>
            <a:spLocks noGrp="1"/>
          </p:cNvSpPr>
          <p:nvPr>
            <p:ph type="sldNum" sz="quarter" idx="12"/>
          </p:nvPr>
        </p:nvSpPr>
        <p:spPr>
          <a:xfrm>
            <a:off x="8610600" y="6356350"/>
            <a:ext cx="2743200" cy="365125"/>
          </a:xfrm>
        </p:spPr>
        <p:txBody>
          <a:bodyPr/>
          <a:lstStyle/>
          <a:p>
            <a:pPr>
              <a:spcAft>
                <a:spcPts val="600"/>
              </a:spcAft>
            </a:pPr>
            <a:fld id="{BCC04898-0AC5-B046-AA74-56B2276BACB5}" type="slidenum">
              <a:rPr lang="en-US" smtClean="0"/>
              <a:pPr>
                <a:spcAft>
                  <a:spcPts val="600"/>
                </a:spcAft>
              </a:pPr>
              <a:t>2</a:t>
            </a:fld>
            <a:endParaRPr lang="en-US"/>
          </a:p>
        </p:txBody>
      </p:sp>
      <p:pic>
        <p:nvPicPr>
          <p:cNvPr id="8" name="Picture 7">
            <a:extLst>
              <a:ext uri="{FF2B5EF4-FFF2-40B4-BE49-F238E27FC236}">
                <a16:creationId xmlns:a16="http://schemas.microsoft.com/office/drawing/2014/main" id="{B505115C-1B09-4197-A7C4-BFD8F58A5BCC}"/>
              </a:ext>
            </a:extLst>
          </p:cNvPr>
          <p:cNvPicPr>
            <a:picLocks noChangeAspect="1"/>
          </p:cNvPicPr>
          <p:nvPr/>
        </p:nvPicPr>
        <p:blipFill>
          <a:blip r:embed="rId3"/>
          <a:stretch>
            <a:fillRect/>
          </a:stretch>
        </p:blipFill>
        <p:spPr>
          <a:xfrm>
            <a:off x="481276" y="147687"/>
            <a:ext cx="4958787" cy="2542563"/>
          </a:xfrm>
          <a:prstGeom prst="rect">
            <a:avLst/>
          </a:prstGeom>
        </p:spPr>
      </p:pic>
      <p:pic>
        <p:nvPicPr>
          <p:cNvPr id="12" name="Picture 11">
            <a:extLst>
              <a:ext uri="{FF2B5EF4-FFF2-40B4-BE49-F238E27FC236}">
                <a16:creationId xmlns:a16="http://schemas.microsoft.com/office/drawing/2014/main" id="{D124727B-24F6-FB1B-2507-9CE717E0D5D4}"/>
              </a:ext>
            </a:extLst>
          </p:cNvPr>
          <p:cNvPicPr>
            <a:picLocks noChangeAspect="1"/>
          </p:cNvPicPr>
          <p:nvPr/>
        </p:nvPicPr>
        <p:blipFill>
          <a:blip r:embed="rId4"/>
          <a:stretch>
            <a:fillRect/>
          </a:stretch>
        </p:blipFill>
        <p:spPr>
          <a:xfrm>
            <a:off x="8579094" y="89682"/>
            <a:ext cx="2806210" cy="3741613"/>
          </a:xfrm>
          <a:prstGeom prst="rect">
            <a:avLst/>
          </a:prstGeom>
        </p:spPr>
      </p:pic>
      <p:sp>
        <p:nvSpPr>
          <p:cNvPr id="2" name="TextBox 1">
            <a:extLst>
              <a:ext uri="{FF2B5EF4-FFF2-40B4-BE49-F238E27FC236}">
                <a16:creationId xmlns:a16="http://schemas.microsoft.com/office/drawing/2014/main" id="{5E49AE8E-9AC4-7E21-C612-6CE9415818F0}"/>
              </a:ext>
            </a:extLst>
          </p:cNvPr>
          <p:cNvSpPr txBox="1"/>
          <p:nvPr/>
        </p:nvSpPr>
        <p:spPr>
          <a:xfrm>
            <a:off x="5827938" y="410368"/>
            <a:ext cx="1543084" cy="1815882"/>
          </a:xfrm>
          <a:prstGeom prst="rect">
            <a:avLst/>
          </a:prstGeom>
          <a:noFill/>
        </p:spPr>
        <p:txBody>
          <a:bodyPr wrap="square" rtlCol="0">
            <a:spAutoFit/>
          </a:bodyPr>
          <a:lstStyle/>
          <a:p>
            <a:r>
              <a:rPr lang="en-CA" sz="2800" dirty="0">
                <a:solidFill>
                  <a:srgbClr val="1772AD"/>
                </a:solidFill>
                <a:latin typeface="+mj-lt"/>
              </a:rPr>
              <a:t>This is where I am right now!</a:t>
            </a:r>
          </a:p>
        </p:txBody>
      </p:sp>
      <p:sp>
        <p:nvSpPr>
          <p:cNvPr id="5" name="Arrow: Down 4">
            <a:extLst>
              <a:ext uri="{FF2B5EF4-FFF2-40B4-BE49-F238E27FC236}">
                <a16:creationId xmlns:a16="http://schemas.microsoft.com/office/drawing/2014/main" id="{64049A41-795C-7128-62BA-1ED780F0346C}"/>
              </a:ext>
            </a:extLst>
          </p:cNvPr>
          <p:cNvSpPr/>
          <p:nvPr/>
        </p:nvSpPr>
        <p:spPr>
          <a:xfrm rot="2297702">
            <a:off x="6864911" y="1795229"/>
            <a:ext cx="350739"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F9EB8979-ED8C-3389-F015-2CD1968CD6F6}"/>
              </a:ext>
            </a:extLst>
          </p:cNvPr>
          <p:cNvPicPr>
            <a:picLocks noChangeAspect="1"/>
          </p:cNvPicPr>
          <p:nvPr/>
        </p:nvPicPr>
        <p:blipFill>
          <a:blip r:embed="rId5"/>
          <a:stretch>
            <a:fillRect/>
          </a:stretch>
        </p:blipFill>
        <p:spPr>
          <a:xfrm>
            <a:off x="4523140" y="2832936"/>
            <a:ext cx="3204189" cy="3888539"/>
          </a:xfrm>
          <a:prstGeom prst="rect">
            <a:avLst/>
          </a:prstGeom>
        </p:spPr>
      </p:pic>
      <p:pic>
        <p:nvPicPr>
          <p:cNvPr id="7" name="Picture 6">
            <a:extLst>
              <a:ext uri="{FF2B5EF4-FFF2-40B4-BE49-F238E27FC236}">
                <a16:creationId xmlns:a16="http://schemas.microsoft.com/office/drawing/2014/main" id="{661EA372-0E96-58ED-B7A1-5A397C38398F}"/>
              </a:ext>
            </a:extLst>
          </p:cNvPr>
          <p:cNvPicPr>
            <a:picLocks noChangeAspect="1"/>
          </p:cNvPicPr>
          <p:nvPr/>
        </p:nvPicPr>
        <p:blipFill>
          <a:blip r:embed="rId6"/>
          <a:stretch>
            <a:fillRect/>
          </a:stretch>
        </p:blipFill>
        <p:spPr>
          <a:xfrm>
            <a:off x="8294996" y="4011364"/>
            <a:ext cx="3374407" cy="2527548"/>
          </a:xfrm>
          <a:prstGeom prst="rect">
            <a:avLst/>
          </a:prstGeom>
        </p:spPr>
      </p:pic>
      <p:pic>
        <p:nvPicPr>
          <p:cNvPr id="10" name="Picture 9">
            <a:extLst>
              <a:ext uri="{FF2B5EF4-FFF2-40B4-BE49-F238E27FC236}">
                <a16:creationId xmlns:a16="http://schemas.microsoft.com/office/drawing/2014/main" id="{BB0E28EF-BA6D-B1E4-6400-FD8496DEC480}"/>
              </a:ext>
            </a:extLst>
          </p:cNvPr>
          <p:cNvPicPr>
            <a:picLocks noChangeAspect="1"/>
          </p:cNvPicPr>
          <p:nvPr/>
        </p:nvPicPr>
        <p:blipFill>
          <a:blip r:embed="rId7"/>
          <a:stretch>
            <a:fillRect/>
          </a:stretch>
        </p:blipFill>
        <p:spPr>
          <a:xfrm>
            <a:off x="522597" y="2859847"/>
            <a:ext cx="3432876" cy="3834716"/>
          </a:xfrm>
          <a:prstGeom prst="rect">
            <a:avLst/>
          </a:prstGeom>
        </p:spPr>
      </p:pic>
    </p:spTree>
    <p:extLst>
      <p:ext uri="{BB962C8B-B14F-4D97-AF65-F5344CB8AC3E}">
        <p14:creationId xmlns:p14="http://schemas.microsoft.com/office/powerpoint/2010/main" val="307972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227E-D4B1-D811-CA04-BFC10C555A04}"/>
              </a:ext>
            </a:extLst>
          </p:cNvPr>
          <p:cNvSpPr>
            <a:spLocks noGrp="1"/>
          </p:cNvSpPr>
          <p:nvPr>
            <p:ph type="title"/>
          </p:nvPr>
        </p:nvSpPr>
        <p:spPr>
          <a:xfrm>
            <a:off x="781464" y="234778"/>
            <a:ext cx="5314536" cy="1325563"/>
          </a:xfrm>
        </p:spPr>
        <p:txBody>
          <a:bodyPr vert="horz" lIns="91440" tIns="45720" rIns="91440" bIns="45720" rtlCol="0" anchor="ctr">
            <a:normAutofit/>
          </a:bodyPr>
          <a:lstStyle/>
          <a:p>
            <a:r>
              <a:rPr lang="en-US" sz="4400" b="0" dirty="0">
                <a:solidFill>
                  <a:srgbClr val="54A96D"/>
                </a:solidFill>
              </a:rPr>
              <a:t>Big questions…</a:t>
            </a:r>
          </a:p>
        </p:txBody>
      </p:sp>
      <p:sp>
        <p:nvSpPr>
          <p:cNvPr id="4" name="Text Placeholder 3">
            <a:extLst>
              <a:ext uri="{FF2B5EF4-FFF2-40B4-BE49-F238E27FC236}">
                <a16:creationId xmlns:a16="http://schemas.microsoft.com/office/drawing/2014/main" id="{F5A56428-54E4-7A24-2F17-6F2AF4912E95}"/>
              </a:ext>
            </a:extLst>
          </p:cNvPr>
          <p:cNvSpPr>
            <a:spLocks noGrp="1"/>
          </p:cNvSpPr>
          <p:nvPr>
            <p:ph type="body" sz="half" idx="2"/>
          </p:nvPr>
        </p:nvSpPr>
        <p:spPr>
          <a:xfrm>
            <a:off x="370329" y="1374989"/>
            <a:ext cx="5820780" cy="4633784"/>
          </a:xfrm>
        </p:spPr>
        <p:txBody>
          <a:bodyPr vert="horz" lIns="91440" tIns="45720" rIns="91440" bIns="45720" rtlCol="0" anchor="t">
            <a:noAutofit/>
          </a:bodyPr>
          <a:lstStyle/>
          <a:p>
            <a:pPr marL="457200" indent="-457200">
              <a:buFont typeface="Arial" panose="020B0604020202020204" pitchFamily="34" charset="0"/>
              <a:buChar char="•"/>
            </a:pPr>
            <a:r>
              <a:rPr lang="en-US" sz="3200" dirty="0">
                <a:latin typeface="+mj-lt"/>
              </a:rPr>
              <a:t>What difference </a:t>
            </a:r>
            <a:r>
              <a:rPr lang="en-US" sz="3200" i="1" dirty="0">
                <a:latin typeface="+mj-lt"/>
              </a:rPr>
              <a:t>could</a:t>
            </a:r>
            <a:r>
              <a:rPr lang="en-US" sz="3200" dirty="0">
                <a:latin typeface="+mj-lt"/>
              </a:rPr>
              <a:t> research make?</a:t>
            </a:r>
          </a:p>
          <a:p>
            <a:pPr indent="-228600">
              <a:buFont typeface="Arial" panose="020B0604020202020204" pitchFamily="34" charset="0"/>
              <a:buChar char="•"/>
            </a:pPr>
            <a:endParaRPr lang="en-US" sz="3200" dirty="0">
              <a:latin typeface="+mj-lt"/>
            </a:endParaRPr>
          </a:p>
          <a:p>
            <a:pPr marL="457200" indent="-457200">
              <a:buFont typeface="Arial" panose="020B0604020202020204" pitchFamily="34" charset="0"/>
              <a:buChar char="•"/>
            </a:pPr>
            <a:r>
              <a:rPr lang="en-US" sz="3200" dirty="0">
                <a:latin typeface="+mj-lt"/>
              </a:rPr>
              <a:t>Who benefits from research…and who should benefit from it?</a:t>
            </a:r>
            <a:br>
              <a:rPr lang="en-US" sz="3200" dirty="0">
                <a:latin typeface="+mj-lt"/>
              </a:rPr>
            </a:br>
            <a:endParaRPr lang="en-US" sz="3200" dirty="0">
              <a:latin typeface="+mj-lt"/>
            </a:endParaRPr>
          </a:p>
          <a:p>
            <a:pPr marL="457200" indent="-457200">
              <a:buFont typeface="Arial" panose="020B0604020202020204" pitchFamily="34" charset="0"/>
              <a:buChar char="•"/>
            </a:pPr>
            <a:r>
              <a:rPr lang="en-US" sz="3200" dirty="0">
                <a:latin typeface="+mj-lt"/>
              </a:rPr>
              <a:t>What is the art of the possible when it comes to maximizing the reach and benefits of research?</a:t>
            </a:r>
            <a:br>
              <a:rPr lang="en-US" sz="3200" dirty="0">
                <a:latin typeface="+mj-lt"/>
              </a:rPr>
            </a:br>
            <a:endParaRPr lang="en-US" sz="3200" dirty="0">
              <a:latin typeface="+mj-lt"/>
            </a:endParaRP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52152F9-2489-36C1-6C8D-5562DD4AA619}"/>
              </a:ext>
            </a:extLst>
          </p:cNvPr>
          <p:cNvPicPr>
            <a:picLocks noChangeAspect="1"/>
          </p:cNvPicPr>
          <p:nvPr/>
        </p:nvPicPr>
        <p:blipFill rotWithShape="1">
          <a:blip r:embed="rId3"/>
          <a:srcRect l="17139" r="19054" b="-1"/>
          <a:stretch/>
        </p:blipFill>
        <p:spPr>
          <a:xfrm>
            <a:off x="9028953" y="-2008"/>
            <a:ext cx="3163047" cy="3286899"/>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24123235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1" y="388040"/>
            <a:ext cx="5963478" cy="2685361"/>
          </a:xfrm>
        </p:spPr>
        <p:txBody>
          <a:bodyPr anchor="b">
            <a:normAutofit fontScale="90000"/>
          </a:bodyPr>
          <a:lstStyle/>
          <a:p>
            <a:br>
              <a:rPr lang="en-US" sz="2500" dirty="0"/>
            </a:br>
            <a:br>
              <a:rPr lang="en-US" sz="2500" dirty="0"/>
            </a:br>
            <a:br>
              <a:rPr lang="en-US" sz="5600" dirty="0"/>
            </a:br>
            <a:r>
              <a:rPr lang="en-US" sz="5600" dirty="0">
                <a:solidFill>
                  <a:srgbClr val="54A96D"/>
                </a:solidFill>
              </a:rPr>
              <a:t>One Case Example</a:t>
            </a:r>
            <a:br>
              <a:rPr lang="en-US" sz="5600" dirty="0"/>
            </a:br>
            <a:r>
              <a:rPr lang="en-US" sz="5600" dirty="0">
                <a:solidFill>
                  <a:srgbClr val="000066"/>
                </a:solidFill>
              </a:rPr>
              <a:t>T</a:t>
            </a:r>
            <a:r>
              <a:rPr lang="en-US" sz="5600" b="0" dirty="0">
                <a:solidFill>
                  <a:srgbClr val="000066"/>
                </a:solidFill>
                <a:latin typeface="+mj-lt"/>
              </a:rPr>
              <a:t>AKING CHARGE OF </a:t>
            </a:r>
            <a:br>
              <a:rPr lang="en-US" sz="5600" b="0" dirty="0">
                <a:solidFill>
                  <a:srgbClr val="000066"/>
                </a:solidFill>
                <a:latin typeface="+mj-lt"/>
              </a:rPr>
            </a:br>
            <a:r>
              <a:rPr lang="en-US" sz="5600" b="0" dirty="0">
                <a:solidFill>
                  <a:srgbClr val="000066"/>
                </a:solidFill>
                <a:latin typeface="+mj-lt"/>
              </a:rPr>
              <a:t>OUR OWN EVIDENCE</a:t>
            </a:r>
            <a:endParaRPr lang="en-CA" sz="5600" b="0" dirty="0">
              <a:solidFill>
                <a:srgbClr val="000066"/>
              </a:solidFill>
              <a:latin typeface="+mj-lt"/>
            </a:endParaRPr>
          </a:p>
        </p:txBody>
      </p:sp>
      <p:pic>
        <p:nvPicPr>
          <p:cNvPr id="6" name="Picture 5" descr="Logo, company name&#10;&#10;Description automatically generated">
            <a:extLst>
              <a:ext uri="{FF2B5EF4-FFF2-40B4-BE49-F238E27FC236}">
                <a16:creationId xmlns:a16="http://schemas.microsoft.com/office/drawing/2014/main" id="{AB555AEB-9102-4147-9D65-F84E65EDE49B}"/>
              </a:ext>
            </a:extLst>
          </p:cNvPr>
          <p:cNvPicPr>
            <a:picLocks noChangeAspect="1"/>
          </p:cNvPicPr>
          <p:nvPr/>
        </p:nvPicPr>
        <p:blipFill>
          <a:blip r:embed="rId3"/>
          <a:stretch>
            <a:fillRect/>
          </a:stretch>
        </p:blipFill>
        <p:spPr>
          <a:xfrm>
            <a:off x="213336" y="4131325"/>
            <a:ext cx="2117419" cy="2559756"/>
          </a:xfrm>
          <a:prstGeom prst="rect">
            <a:avLst/>
          </a:prstGeom>
        </p:spPr>
      </p:pic>
      <p:pic>
        <p:nvPicPr>
          <p:cNvPr id="5" name="Picture 4">
            <a:extLst>
              <a:ext uri="{FF2B5EF4-FFF2-40B4-BE49-F238E27FC236}">
                <a16:creationId xmlns:a16="http://schemas.microsoft.com/office/drawing/2014/main" id="{831782BB-56FE-4D0F-CA2D-DA36CD9399B7}"/>
              </a:ext>
            </a:extLst>
          </p:cNvPr>
          <p:cNvPicPr/>
          <p:nvPr/>
        </p:nvPicPr>
        <p:blipFill rotWithShape="1">
          <a:blip r:embed="rId4">
            <a:extLst>
              <a:ext uri="{28A0092B-C50C-407E-A947-70E740481C1C}">
                <a14:useLocalDpi xmlns:a14="http://schemas.microsoft.com/office/drawing/2010/main" val="0"/>
              </a:ext>
            </a:extLst>
          </a:blip>
          <a:srcRect t="72369" r="51489"/>
          <a:stretch/>
        </p:blipFill>
        <p:spPr bwMode="auto">
          <a:xfrm>
            <a:off x="7438731" y="3653628"/>
            <a:ext cx="3278018" cy="17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19967F4-971F-27F2-EFCC-FBB988795660}"/>
              </a:ext>
            </a:extLst>
          </p:cNvPr>
          <p:cNvPicPr>
            <a:picLocks noChangeAspect="1"/>
          </p:cNvPicPr>
          <p:nvPr/>
        </p:nvPicPr>
        <p:blipFill>
          <a:blip r:embed="rId5"/>
          <a:stretch>
            <a:fillRect/>
          </a:stretch>
        </p:blipFill>
        <p:spPr>
          <a:xfrm>
            <a:off x="1620246" y="949520"/>
            <a:ext cx="3299635" cy="3198330"/>
          </a:xfrm>
          <a:prstGeom prst="rect">
            <a:avLst/>
          </a:prstGeom>
        </p:spPr>
      </p:pic>
    </p:spTree>
    <p:extLst>
      <p:ext uri="{BB962C8B-B14F-4D97-AF65-F5344CB8AC3E}">
        <p14:creationId xmlns:p14="http://schemas.microsoft.com/office/powerpoint/2010/main" val="4099077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EE12-85E2-4D17-8724-AD61C7D87011}"/>
              </a:ext>
            </a:extLst>
          </p:cNvPr>
          <p:cNvSpPr>
            <a:spLocks noGrp="1"/>
          </p:cNvSpPr>
          <p:nvPr>
            <p:ph type="title"/>
          </p:nvPr>
        </p:nvSpPr>
        <p:spPr/>
        <p:txBody>
          <a:bodyPr>
            <a:normAutofit/>
          </a:bodyPr>
          <a:lstStyle/>
          <a:p>
            <a:r>
              <a:rPr lang="en-US" sz="4800" b="0" dirty="0">
                <a:solidFill>
                  <a:srgbClr val="1C8590"/>
                </a:solidFill>
                <a:latin typeface="+mj-lt"/>
              </a:rPr>
              <a:t>We started out by asking…</a:t>
            </a:r>
            <a:endParaRPr lang="en-CA" sz="4800" b="0" dirty="0">
              <a:solidFill>
                <a:srgbClr val="1C8590"/>
              </a:solidFill>
              <a:latin typeface="+mj-lt"/>
            </a:endParaRPr>
          </a:p>
        </p:txBody>
      </p:sp>
      <p:sp>
        <p:nvSpPr>
          <p:cNvPr id="3" name="Content Placeholder 2">
            <a:extLst>
              <a:ext uri="{FF2B5EF4-FFF2-40B4-BE49-F238E27FC236}">
                <a16:creationId xmlns:a16="http://schemas.microsoft.com/office/drawing/2014/main" id="{91AA6303-3EC9-46D9-AE42-EB41E5301B85}"/>
              </a:ext>
            </a:extLst>
          </p:cNvPr>
          <p:cNvSpPr>
            <a:spLocks noGrp="1"/>
          </p:cNvSpPr>
          <p:nvPr>
            <p:ph sz="half" idx="1"/>
          </p:nvPr>
        </p:nvSpPr>
        <p:spPr>
          <a:xfrm>
            <a:off x="838200" y="1825625"/>
            <a:ext cx="5181600" cy="2250616"/>
          </a:xfrm>
        </p:spPr>
        <p:txBody>
          <a:bodyPr>
            <a:noAutofit/>
          </a:bodyPr>
          <a:lstStyle/>
          <a:p>
            <a:r>
              <a:rPr lang="en-US" sz="3600" dirty="0">
                <a:latin typeface="+mj-lt"/>
              </a:rPr>
              <a:t>What changes do you hope will occur as a result of working with career/employment services? What changes really mattered along your career journey?</a:t>
            </a:r>
            <a:endParaRPr lang="en-CA" sz="3600" dirty="0">
              <a:latin typeface="+mj-lt"/>
            </a:endParaRPr>
          </a:p>
        </p:txBody>
      </p:sp>
      <p:sp>
        <p:nvSpPr>
          <p:cNvPr id="4" name="Content Placeholder 3">
            <a:extLst>
              <a:ext uri="{FF2B5EF4-FFF2-40B4-BE49-F238E27FC236}">
                <a16:creationId xmlns:a16="http://schemas.microsoft.com/office/drawing/2014/main" id="{09D515EE-3A9C-4561-8891-D873734D9F22}"/>
              </a:ext>
            </a:extLst>
          </p:cNvPr>
          <p:cNvSpPr>
            <a:spLocks noGrp="1"/>
          </p:cNvSpPr>
          <p:nvPr>
            <p:ph sz="half" idx="2"/>
          </p:nvPr>
        </p:nvSpPr>
        <p:spPr>
          <a:xfrm>
            <a:off x="6172200" y="1825625"/>
            <a:ext cx="5181600" cy="1997228"/>
          </a:xfrm>
        </p:spPr>
        <p:txBody>
          <a:bodyPr>
            <a:noAutofit/>
          </a:bodyPr>
          <a:lstStyle/>
          <a:p>
            <a:r>
              <a:rPr lang="en-US" sz="3600" dirty="0">
                <a:latin typeface="+mj-lt"/>
              </a:rPr>
              <a:t>What changes do you see in your clients that are important, but are never tracked or reported?</a:t>
            </a:r>
            <a:endParaRPr lang="en-CA" sz="3600" dirty="0">
              <a:latin typeface="+mj-lt"/>
            </a:endParaRPr>
          </a:p>
        </p:txBody>
      </p:sp>
      <p:pic>
        <p:nvPicPr>
          <p:cNvPr id="4100" name="Picture 4" descr="Coping with Change and Transition | mindyourmind.ca">
            <a:extLst>
              <a:ext uri="{FF2B5EF4-FFF2-40B4-BE49-F238E27FC236}">
                <a16:creationId xmlns:a16="http://schemas.microsoft.com/office/drawing/2014/main" id="{FCD826AC-D2C0-48AA-AE97-FDB793C71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602" y="4243022"/>
            <a:ext cx="6420712" cy="2282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58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21"/>
          <p:cNvGrpSpPr/>
          <p:nvPr/>
        </p:nvGrpSpPr>
        <p:grpSpPr>
          <a:xfrm>
            <a:off x="344876" y="1341435"/>
            <a:ext cx="2066212" cy="4557291"/>
            <a:chOff x="598144" y="1574022"/>
            <a:chExt cx="1439011" cy="3144095"/>
          </a:xfrm>
        </p:grpSpPr>
        <p:cxnSp>
          <p:nvCxnSpPr>
            <p:cNvPr id="161" name="Google Shape;161;p21"/>
            <p:cNvCxnSpPr/>
            <p:nvPr/>
          </p:nvCxnSpPr>
          <p:spPr>
            <a:xfrm>
              <a:off x="1299277" y="1695421"/>
              <a:ext cx="718500" cy="741900"/>
            </a:xfrm>
            <a:prstGeom prst="straightConnector1">
              <a:avLst/>
            </a:prstGeom>
            <a:noFill/>
            <a:ln w="9525" cap="flat" cmpd="sng">
              <a:solidFill>
                <a:srgbClr val="1D7E74"/>
              </a:solidFill>
              <a:prstDash val="solid"/>
              <a:round/>
              <a:headEnd type="none" w="sm" len="sm"/>
              <a:tailEnd type="none" w="sm" len="sm"/>
            </a:ln>
          </p:spPr>
        </p:cxnSp>
        <p:sp>
          <p:nvSpPr>
            <p:cNvPr id="162" name="Google Shape;162;p21"/>
            <p:cNvSpPr/>
            <p:nvPr/>
          </p:nvSpPr>
          <p:spPr>
            <a:xfrm flipH="1">
              <a:off x="618820" y="2306625"/>
              <a:ext cx="1418100" cy="143400"/>
            </a:xfrm>
            <a:prstGeom prst="parallelogram">
              <a:avLst>
                <a:gd name="adj" fmla="val 96952"/>
              </a:avLst>
            </a:prstGeom>
            <a:solidFill>
              <a:srgbClr val="4347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dirty="0"/>
                <a:t>  </a:t>
              </a:r>
              <a:endParaRPr sz="1900" dirty="0"/>
            </a:p>
          </p:txBody>
        </p:sp>
        <p:sp>
          <p:nvSpPr>
            <p:cNvPr id="163" name="Google Shape;163;p21"/>
            <p:cNvSpPr/>
            <p:nvPr/>
          </p:nvSpPr>
          <p:spPr>
            <a:xfrm>
              <a:off x="619055" y="2460450"/>
              <a:ext cx="1418100" cy="143400"/>
            </a:xfrm>
            <a:prstGeom prst="parallelogram">
              <a:avLst>
                <a:gd name="adj" fmla="val 96952"/>
              </a:avLst>
            </a:prstGeom>
            <a:solidFill>
              <a:srgbClr val="4D4D4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grpSp>
          <p:nvGrpSpPr>
            <p:cNvPr id="164" name="Google Shape;164;p21"/>
            <p:cNvGrpSpPr/>
            <p:nvPr/>
          </p:nvGrpSpPr>
          <p:grpSpPr>
            <a:xfrm>
              <a:off x="598144" y="1574022"/>
              <a:ext cx="1421808" cy="3144095"/>
              <a:chOff x="1193102" y="1574022"/>
              <a:chExt cx="1421808" cy="3144095"/>
            </a:xfrm>
          </p:grpSpPr>
          <p:sp>
            <p:nvSpPr>
              <p:cNvPr id="165" name="Google Shape;165;p21"/>
              <p:cNvSpPr txBox="1"/>
              <p:nvPr/>
            </p:nvSpPr>
            <p:spPr>
              <a:xfrm>
                <a:off x="1193102" y="2636936"/>
                <a:ext cx="1290900" cy="4464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0"/>
                  </a:spcBef>
                  <a:spcAft>
                    <a:spcPts val="0"/>
                  </a:spcAft>
                  <a:buNone/>
                </a:pPr>
                <a:r>
                  <a:rPr lang="en-US" sz="1300" b="1" dirty="0">
                    <a:solidFill>
                      <a:schemeClr val="tx1"/>
                    </a:solidFill>
                    <a:latin typeface="Roboto"/>
                    <a:ea typeface="Roboto"/>
                    <a:cs typeface="Roboto"/>
                    <a:sym typeface="Roboto"/>
                  </a:rPr>
                  <a:t>Pre-Employability</a:t>
                </a:r>
                <a:endParaRPr sz="1300" b="1" dirty="0">
                  <a:solidFill>
                    <a:schemeClr val="tx1"/>
                  </a:solidFill>
                  <a:latin typeface="Roboto"/>
                  <a:ea typeface="Roboto"/>
                  <a:cs typeface="Roboto"/>
                  <a:sym typeface="Roboto"/>
                </a:endParaRPr>
              </a:p>
            </p:txBody>
          </p:sp>
          <p:sp>
            <p:nvSpPr>
              <p:cNvPr id="166" name="Google Shape;166;p21"/>
              <p:cNvSpPr txBox="1"/>
              <p:nvPr/>
            </p:nvSpPr>
            <p:spPr>
              <a:xfrm>
                <a:off x="1196810" y="3151817"/>
                <a:ext cx="1418100" cy="1566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300" dirty="0">
                    <a:solidFill>
                      <a:schemeClr val="tx1"/>
                    </a:solidFill>
                    <a:latin typeface="Roboto"/>
                    <a:ea typeface="Roboto"/>
                    <a:cs typeface="Roboto"/>
                    <a:sym typeface="Roboto"/>
                  </a:rPr>
                  <a:t>Adequate transportation, dependent care; stable and safe housing; supports for physical health, mental health, addictions; responsible for own choices;  have strategies to stay motivated</a:t>
                </a:r>
                <a:endParaRPr sz="1300" dirty="0">
                  <a:solidFill>
                    <a:schemeClr val="tx1"/>
                  </a:solidFill>
                  <a:latin typeface="Roboto"/>
                  <a:ea typeface="Roboto"/>
                  <a:cs typeface="Roboto"/>
                  <a:sym typeface="Roboto"/>
                </a:endParaRPr>
              </a:p>
              <a:p>
                <a:pPr marL="0" lvl="0" indent="0" algn="l" rtl="0">
                  <a:lnSpc>
                    <a:spcPct val="115000"/>
                  </a:lnSpc>
                  <a:spcBef>
                    <a:spcPts val="2100"/>
                  </a:spcBef>
                  <a:spcAft>
                    <a:spcPts val="2100"/>
                  </a:spcAft>
                  <a:buNone/>
                </a:pPr>
                <a:endParaRPr sz="1100" dirty="0">
                  <a:solidFill>
                    <a:srgbClr val="1B786E"/>
                  </a:solidFill>
                  <a:latin typeface="Roboto"/>
                  <a:ea typeface="Roboto"/>
                  <a:cs typeface="Roboto"/>
                  <a:sym typeface="Roboto"/>
                </a:endParaRPr>
              </a:p>
            </p:txBody>
          </p:sp>
          <p:sp>
            <p:nvSpPr>
              <p:cNvPr id="167" name="Google Shape;167;p21"/>
              <p:cNvSpPr txBox="1"/>
              <p:nvPr/>
            </p:nvSpPr>
            <p:spPr>
              <a:xfrm>
                <a:off x="1314039" y="1574022"/>
                <a:ext cx="718500" cy="241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100" dirty="0">
                    <a:solidFill>
                      <a:srgbClr val="1B786E"/>
                    </a:solidFill>
                    <a:latin typeface="Roboto"/>
                    <a:ea typeface="Roboto"/>
                    <a:cs typeface="Roboto"/>
                    <a:sym typeface="Roboto"/>
                  </a:rPr>
                  <a:t>indicators</a:t>
                </a:r>
                <a:endParaRPr sz="1100" dirty="0">
                  <a:solidFill>
                    <a:srgbClr val="1B786E"/>
                  </a:solidFill>
                  <a:latin typeface="Roboto"/>
                  <a:ea typeface="Roboto"/>
                  <a:cs typeface="Roboto"/>
                  <a:sym typeface="Roboto"/>
                </a:endParaRPr>
              </a:p>
            </p:txBody>
          </p:sp>
        </p:grpSp>
      </p:grpSp>
      <p:grpSp>
        <p:nvGrpSpPr>
          <p:cNvPr id="168" name="Google Shape;168;p21"/>
          <p:cNvGrpSpPr/>
          <p:nvPr/>
        </p:nvGrpSpPr>
        <p:grpSpPr>
          <a:xfrm>
            <a:off x="2324825" y="1382013"/>
            <a:ext cx="2156196" cy="4338540"/>
            <a:chOff x="1917073" y="1575827"/>
            <a:chExt cx="1418334" cy="3106102"/>
          </a:xfrm>
        </p:grpSpPr>
        <p:cxnSp>
          <p:nvCxnSpPr>
            <p:cNvPr id="169" name="Google Shape;169;p21"/>
            <p:cNvCxnSpPr/>
            <p:nvPr/>
          </p:nvCxnSpPr>
          <p:spPr>
            <a:xfrm>
              <a:off x="2597529" y="1695421"/>
              <a:ext cx="718500" cy="741900"/>
            </a:xfrm>
            <a:prstGeom prst="straightConnector1">
              <a:avLst/>
            </a:prstGeom>
            <a:noFill/>
            <a:ln w="9525" cap="flat" cmpd="sng">
              <a:solidFill>
                <a:srgbClr val="1D7E74"/>
              </a:solidFill>
              <a:prstDash val="solid"/>
              <a:round/>
              <a:headEnd type="none" w="sm" len="sm"/>
              <a:tailEnd type="none" w="sm" len="sm"/>
            </a:ln>
          </p:spPr>
        </p:cxnSp>
        <p:sp>
          <p:nvSpPr>
            <p:cNvPr id="170" name="Google Shape;170;p21"/>
            <p:cNvSpPr/>
            <p:nvPr/>
          </p:nvSpPr>
          <p:spPr>
            <a:xfrm flipH="1">
              <a:off x="1917073" y="2306625"/>
              <a:ext cx="1418100" cy="143400"/>
            </a:xfrm>
            <a:prstGeom prst="parallelogram">
              <a:avLst>
                <a:gd name="adj" fmla="val 96952"/>
              </a:avLst>
            </a:prstGeom>
            <a:solidFill>
              <a:srgbClr val="585D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dirty="0"/>
                <a:t>  </a:t>
              </a:r>
              <a:endParaRPr sz="1900" dirty="0"/>
            </a:p>
          </p:txBody>
        </p:sp>
        <p:sp>
          <p:nvSpPr>
            <p:cNvPr id="171" name="Google Shape;171;p21"/>
            <p:cNvSpPr/>
            <p:nvPr/>
          </p:nvSpPr>
          <p:spPr>
            <a:xfrm>
              <a:off x="1917307" y="2460450"/>
              <a:ext cx="1418100" cy="143400"/>
            </a:xfrm>
            <a:prstGeom prst="parallelogram">
              <a:avLst>
                <a:gd name="adj" fmla="val 96952"/>
              </a:avLst>
            </a:prstGeom>
            <a:solidFill>
              <a:srgbClr val="5F5F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172" name="Google Shape;172;p21"/>
            <p:cNvSpPr txBox="1"/>
            <p:nvPr/>
          </p:nvSpPr>
          <p:spPr>
            <a:xfrm>
              <a:off x="2021560" y="2696830"/>
              <a:ext cx="1167300" cy="4464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0"/>
                </a:spcBef>
                <a:spcAft>
                  <a:spcPts val="0"/>
                </a:spcAft>
                <a:buNone/>
              </a:pPr>
              <a:r>
                <a:rPr lang="en-US" sz="1300" b="1" dirty="0">
                  <a:solidFill>
                    <a:schemeClr val="tx1"/>
                  </a:solidFill>
                  <a:latin typeface="Roboto"/>
                  <a:ea typeface="Roboto"/>
                  <a:cs typeface="Roboto"/>
                  <a:sym typeface="Roboto"/>
                </a:rPr>
                <a:t>Career Decision-Making</a:t>
              </a:r>
              <a:endParaRPr sz="1300" b="1" dirty="0">
                <a:solidFill>
                  <a:schemeClr val="tx1"/>
                </a:solidFill>
                <a:latin typeface="Roboto"/>
                <a:ea typeface="Roboto"/>
                <a:cs typeface="Roboto"/>
                <a:sym typeface="Roboto"/>
              </a:endParaRPr>
            </a:p>
          </p:txBody>
        </p:sp>
        <p:sp>
          <p:nvSpPr>
            <p:cNvPr id="173" name="Google Shape;173;p21"/>
            <p:cNvSpPr txBox="1"/>
            <p:nvPr/>
          </p:nvSpPr>
          <p:spPr>
            <a:xfrm>
              <a:off x="2036921" y="3161529"/>
              <a:ext cx="1167300" cy="152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300" dirty="0">
                  <a:solidFill>
                    <a:schemeClr val="tx1"/>
                  </a:solidFill>
                  <a:latin typeface="Roboto"/>
                  <a:ea typeface="Roboto"/>
                  <a:cs typeface="Roboto"/>
                  <a:sym typeface="Roboto"/>
                </a:rPr>
                <a:t>Know self and related opportunities; know entry requirements and conditions; aware of issues that could affect hiring; evaluate options; set and follow through on achievable goals</a:t>
              </a:r>
              <a:endParaRPr sz="1300" dirty="0">
                <a:solidFill>
                  <a:schemeClr val="tx1"/>
                </a:solidFill>
                <a:latin typeface="Roboto"/>
                <a:ea typeface="Roboto"/>
                <a:cs typeface="Roboto"/>
                <a:sym typeface="Roboto"/>
              </a:endParaRPr>
            </a:p>
          </p:txBody>
        </p:sp>
        <p:sp>
          <p:nvSpPr>
            <p:cNvPr id="174" name="Google Shape;174;p21"/>
            <p:cNvSpPr txBox="1"/>
            <p:nvPr/>
          </p:nvSpPr>
          <p:spPr>
            <a:xfrm>
              <a:off x="2023719" y="1575827"/>
              <a:ext cx="718500" cy="241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100" dirty="0">
                  <a:solidFill>
                    <a:srgbClr val="1B786E"/>
                  </a:solidFill>
                  <a:latin typeface="Roboto"/>
                  <a:ea typeface="Roboto"/>
                  <a:cs typeface="Roboto"/>
                  <a:sym typeface="Roboto"/>
                </a:rPr>
                <a:t>indicators</a:t>
              </a:r>
              <a:endParaRPr sz="1100" dirty="0">
                <a:solidFill>
                  <a:srgbClr val="1B786E"/>
                </a:solidFill>
                <a:latin typeface="Roboto"/>
                <a:ea typeface="Roboto"/>
                <a:cs typeface="Roboto"/>
                <a:sym typeface="Roboto"/>
              </a:endParaRPr>
            </a:p>
            <a:p>
              <a:pPr marL="0" lvl="0" indent="0" algn="r" rtl="0">
                <a:lnSpc>
                  <a:spcPct val="115000"/>
                </a:lnSpc>
                <a:spcBef>
                  <a:spcPts val="2100"/>
                </a:spcBef>
                <a:spcAft>
                  <a:spcPts val="0"/>
                </a:spcAft>
                <a:buNone/>
              </a:pPr>
              <a:endParaRPr sz="1100" dirty="0">
                <a:solidFill>
                  <a:srgbClr val="1B786E"/>
                </a:solidFill>
                <a:latin typeface="Roboto"/>
                <a:ea typeface="Roboto"/>
                <a:cs typeface="Roboto"/>
                <a:sym typeface="Roboto"/>
              </a:endParaRPr>
            </a:p>
            <a:p>
              <a:pPr marL="0" lvl="0" indent="0" algn="r" rtl="0">
                <a:lnSpc>
                  <a:spcPct val="115000"/>
                </a:lnSpc>
                <a:spcBef>
                  <a:spcPts val="2100"/>
                </a:spcBef>
                <a:spcAft>
                  <a:spcPts val="2100"/>
                </a:spcAft>
                <a:buNone/>
              </a:pPr>
              <a:r>
                <a:rPr lang="en-US" sz="1100" dirty="0">
                  <a:solidFill>
                    <a:srgbClr val="1B786E"/>
                  </a:solidFill>
                  <a:latin typeface="Roboto"/>
                  <a:ea typeface="Roboto"/>
                  <a:cs typeface="Roboto"/>
                  <a:sym typeface="Roboto"/>
                </a:rPr>
                <a:t>X</a:t>
              </a:r>
              <a:endParaRPr sz="1100" dirty="0">
                <a:solidFill>
                  <a:srgbClr val="1B786E"/>
                </a:solidFill>
                <a:latin typeface="Roboto"/>
                <a:ea typeface="Roboto"/>
                <a:cs typeface="Roboto"/>
                <a:sym typeface="Roboto"/>
              </a:endParaRPr>
            </a:p>
          </p:txBody>
        </p:sp>
      </p:grpSp>
      <p:grpSp>
        <p:nvGrpSpPr>
          <p:cNvPr id="175" name="Google Shape;175;p21"/>
          <p:cNvGrpSpPr/>
          <p:nvPr/>
        </p:nvGrpSpPr>
        <p:grpSpPr>
          <a:xfrm>
            <a:off x="4391522" y="1417191"/>
            <a:ext cx="1891065" cy="4023617"/>
            <a:chOff x="3214118" y="1575827"/>
            <a:chExt cx="1418334" cy="3017788"/>
          </a:xfrm>
        </p:grpSpPr>
        <p:cxnSp>
          <p:nvCxnSpPr>
            <p:cNvPr id="176" name="Google Shape;176;p21"/>
            <p:cNvCxnSpPr/>
            <p:nvPr/>
          </p:nvCxnSpPr>
          <p:spPr>
            <a:xfrm>
              <a:off x="3894575"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77" name="Google Shape;177;p21"/>
            <p:cNvSpPr/>
            <p:nvPr/>
          </p:nvSpPr>
          <p:spPr>
            <a:xfrm flipH="1">
              <a:off x="3214118" y="2306625"/>
              <a:ext cx="1418100" cy="143400"/>
            </a:xfrm>
            <a:prstGeom prst="parallelogram">
              <a:avLst>
                <a:gd name="adj" fmla="val 96952"/>
              </a:avLst>
            </a:prstGeom>
            <a:solidFill>
              <a:srgbClr val="3B69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dirty="0"/>
                <a:t>  </a:t>
              </a:r>
              <a:endParaRPr sz="1900" dirty="0"/>
            </a:p>
          </p:txBody>
        </p:sp>
        <p:sp>
          <p:nvSpPr>
            <p:cNvPr id="178" name="Google Shape;178;p21"/>
            <p:cNvSpPr/>
            <p:nvPr/>
          </p:nvSpPr>
          <p:spPr>
            <a:xfrm>
              <a:off x="3214352" y="2460450"/>
              <a:ext cx="1418100" cy="143400"/>
            </a:xfrm>
            <a:prstGeom prst="parallelogram">
              <a:avLst>
                <a:gd name="adj" fmla="val 96952"/>
              </a:avLst>
            </a:prstGeom>
            <a:solidFill>
              <a:srgbClr val="77777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179" name="Google Shape;179;p21"/>
            <p:cNvSpPr txBox="1"/>
            <p:nvPr/>
          </p:nvSpPr>
          <p:spPr>
            <a:xfrm>
              <a:off x="3324920" y="2696830"/>
              <a:ext cx="1167300" cy="4464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0"/>
                </a:spcBef>
                <a:spcAft>
                  <a:spcPts val="0"/>
                </a:spcAft>
                <a:buNone/>
              </a:pPr>
              <a:r>
                <a:rPr lang="en-US" sz="1300" b="1" dirty="0">
                  <a:solidFill>
                    <a:srgbClr val="858585"/>
                  </a:solidFill>
                  <a:latin typeface="Roboto"/>
                  <a:ea typeface="Roboto"/>
                  <a:cs typeface="Roboto"/>
                  <a:sym typeface="Roboto"/>
                </a:rPr>
                <a:t>Skills Enhancement </a:t>
              </a:r>
              <a:endParaRPr sz="1300" b="1" dirty="0">
                <a:solidFill>
                  <a:srgbClr val="858585"/>
                </a:solidFill>
                <a:latin typeface="Roboto"/>
                <a:ea typeface="Roboto"/>
                <a:cs typeface="Roboto"/>
                <a:sym typeface="Roboto"/>
              </a:endParaRPr>
            </a:p>
          </p:txBody>
        </p:sp>
        <p:sp>
          <p:nvSpPr>
            <p:cNvPr id="180" name="Google Shape;180;p21"/>
            <p:cNvSpPr txBox="1"/>
            <p:nvPr/>
          </p:nvSpPr>
          <p:spPr>
            <a:xfrm>
              <a:off x="3327083" y="3153615"/>
              <a:ext cx="1224047" cy="1440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300" dirty="0">
                  <a:solidFill>
                    <a:srgbClr val="858585"/>
                  </a:solidFill>
                  <a:latin typeface="Roboto"/>
                  <a:ea typeface="Roboto"/>
                  <a:cs typeface="Roboto"/>
                  <a:sym typeface="Roboto"/>
                </a:rPr>
                <a:t>Select and apply for chosen education/training program; have strategies to address anticipated challenges</a:t>
              </a:r>
              <a:endParaRPr sz="1300" dirty="0">
                <a:solidFill>
                  <a:srgbClr val="858585"/>
                </a:solidFill>
                <a:latin typeface="Roboto"/>
                <a:ea typeface="Roboto"/>
                <a:cs typeface="Roboto"/>
                <a:sym typeface="Roboto"/>
              </a:endParaRPr>
            </a:p>
          </p:txBody>
        </p:sp>
        <p:sp>
          <p:nvSpPr>
            <p:cNvPr id="181" name="Google Shape;181;p21"/>
            <p:cNvSpPr txBox="1"/>
            <p:nvPr/>
          </p:nvSpPr>
          <p:spPr>
            <a:xfrm>
              <a:off x="3317109" y="1575827"/>
              <a:ext cx="718500" cy="241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100" dirty="0">
                  <a:solidFill>
                    <a:srgbClr val="1B786E"/>
                  </a:solidFill>
                  <a:latin typeface="Roboto"/>
                  <a:ea typeface="Roboto"/>
                  <a:cs typeface="Roboto"/>
                  <a:sym typeface="Roboto"/>
                </a:rPr>
                <a:t>indicators</a:t>
              </a:r>
              <a:endParaRPr sz="1100" dirty="0">
                <a:solidFill>
                  <a:srgbClr val="1B786E"/>
                </a:solidFill>
                <a:latin typeface="Roboto"/>
                <a:ea typeface="Roboto"/>
                <a:cs typeface="Roboto"/>
                <a:sym typeface="Roboto"/>
              </a:endParaRPr>
            </a:p>
            <a:p>
              <a:pPr marL="0" lvl="0" indent="0" algn="r" rtl="0">
                <a:lnSpc>
                  <a:spcPct val="115000"/>
                </a:lnSpc>
                <a:spcBef>
                  <a:spcPts val="2100"/>
                </a:spcBef>
                <a:spcAft>
                  <a:spcPts val="2100"/>
                </a:spcAft>
                <a:buNone/>
              </a:pPr>
              <a:endParaRPr sz="1100" dirty="0">
                <a:solidFill>
                  <a:srgbClr val="858585"/>
                </a:solidFill>
                <a:latin typeface="Roboto"/>
                <a:ea typeface="Roboto"/>
                <a:cs typeface="Roboto"/>
                <a:sym typeface="Roboto"/>
              </a:endParaRPr>
            </a:p>
          </p:txBody>
        </p:sp>
      </p:grpSp>
      <p:grpSp>
        <p:nvGrpSpPr>
          <p:cNvPr id="182" name="Google Shape;182;p21"/>
          <p:cNvGrpSpPr/>
          <p:nvPr/>
        </p:nvGrpSpPr>
        <p:grpSpPr>
          <a:xfrm>
            <a:off x="6174160" y="1417191"/>
            <a:ext cx="1891066" cy="4604550"/>
            <a:chOff x="4511544" y="1575827"/>
            <a:chExt cx="1418335" cy="3453498"/>
          </a:xfrm>
        </p:grpSpPr>
        <p:cxnSp>
          <p:nvCxnSpPr>
            <p:cNvPr id="183" name="Google Shape;183;p21"/>
            <p:cNvCxnSpPr/>
            <p:nvPr/>
          </p:nvCxnSpPr>
          <p:spPr>
            <a:xfrm>
              <a:off x="5192001"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84" name="Google Shape;184;p21"/>
            <p:cNvSpPr/>
            <p:nvPr/>
          </p:nvSpPr>
          <p:spPr>
            <a:xfrm flipH="1">
              <a:off x="4511544" y="2306625"/>
              <a:ext cx="1418100" cy="143400"/>
            </a:xfrm>
            <a:prstGeom prst="parallelogram">
              <a:avLst>
                <a:gd name="adj" fmla="val 96952"/>
              </a:avLst>
            </a:prstGeom>
            <a:solidFill>
              <a:srgbClr val="6189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dirty="0"/>
                <a:t>  </a:t>
              </a:r>
              <a:endParaRPr sz="1900" dirty="0"/>
            </a:p>
          </p:txBody>
        </p:sp>
        <p:sp>
          <p:nvSpPr>
            <p:cNvPr id="185" name="Google Shape;185;p21"/>
            <p:cNvSpPr/>
            <p:nvPr/>
          </p:nvSpPr>
          <p:spPr>
            <a:xfrm>
              <a:off x="4511779" y="2460450"/>
              <a:ext cx="1418100" cy="143400"/>
            </a:xfrm>
            <a:prstGeom prst="parallelogram">
              <a:avLst>
                <a:gd name="adj" fmla="val 96952"/>
              </a:avLst>
            </a:prstGeom>
            <a:solidFill>
              <a:srgbClr val="9696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186" name="Google Shape;186;p21"/>
            <p:cNvSpPr txBox="1"/>
            <p:nvPr/>
          </p:nvSpPr>
          <p:spPr>
            <a:xfrm>
              <a:off x="4545232" y="2641001"/>
              <a:ext cx="1259209" cy="512614"/>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0"/>
                </a:spcBef>
                <a:spcAft>
                  <a:spcPts val="0"/>
                </a:spcAft>
                <a:buNone/>
              </a:pPr>
              <a:r>
                <a:rPr lang="en-US" sz="1300" b="1" dirty="0">
                  <a:solidFill>
                    <a:srgbClr val="858585"/>
                  </a:solidFill>
                  <a:latin typeface="Roboto"/>
                  <a:ea typeface="Roboto"/>
                  <a:cs typeface="Roboto"/>
                  <a:sym typeface="Roboto"/>
                </a:rPr>
                <a:t>Work Search Entrepreneurship </a:t>
              </a:r>
              <a:endParaRPr sz="1300" b="1" dirty="0">
                <a:solidFill>
                  <a:srgbClr val="858585"/>
                </a:solidFill>
                <a:latin typeface="Roboto"/>
                <a:ea typeface="Roboto"/>
                <a:cs typeface="Roboto"/>
                <a:sym typeface="Roboto"/>
              </a:endParaRPr>
            </a:p>
          </p:txBody>
        </p:sp>
        <p:sp>
          <p:nvSpPr>
            <p:cNvPr id="187" name="Google Shape;187;p21"/>
            <p:cNvSpPr txBox="1"/>
            <p:nvPr/>
          </p:nvSpPr>
          <p:spPr>
            <a:xfrm>
              <a:off x="4545232" y="3143226"/>
              <a:ext cx="1384412" cy="1886099"/>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300" dirty="0">
                  <a:solidFill>
                    <a:srgbClr val="858585"/>
                  </a:solidFill>
                  <a:latin typeface="Roboto"/>
                  <a:ea typeface="Roboto"/>
                  <a:cs typeface="Roboto"/>
                  <a:sym typeface="Roboto"/>
                </a:rPr>
                <a:t>Have realistic employment goal/business plan; identify employers; understand workplace norms/expectations; meet skill requirements; apply work search/ marketing tools and strategies</a:t>
              </a:r>
              <a:endParaRPr sz="1300" dirty="0">
                <a:solidFill>
                  <a:srgbClr val="858585"/>
                </a:solidFill>
                <a:latin typeface="Roboto"/>
                <a:ea typeface="Roboto"/>
                <a:cs typeface="Roboto"/>
                <a:sym typeface="Roboto"/>
              </a:endParaRPr>
            </a:p>
          </p:txBody>
        </p:sp>
        <p:sp>
          <p:nvSpPr>
            <p:cNvPr id="188" name="Google Shape;188;p21"/>
            <p:cNvSpPr txBox="1"/>
            <p:nvPr/>
          </p:nvSpPr>
          <p:spPr>
            <a:xfrm>
              <a:off x="4611752" y="1575827"/>
              <a:ext cx="718500" cy="241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100" dirty="0">
                  <a:solidFill>
                    <a:srgbClr val="1B786E"/>
                  </a:solidFill>
                  <a:latin typeface="Roboto"/>
                  <a:ea typeface="Roboto"/>
                  <a:cs typeface="Roboto"/>
                  <a:sym typeface="Roboto"/>
                </a:rPr>
                <a:t>indicators</a:t>
              </a:r>
              <a:endParaRPr sz="1100" dirty="0">
                <a:solidFill>
                  <a:srgbClr val="1B786E"/>
                </a:solidFill>
                <a:latin typeface="Roboto"/>
                <a:ea typeface="Roboto"/>
                <a:cs typeface="Roboto"/>
                <a:sym typeface="Roboto"/>
              </a:endParaRPr>
            </a:p>
            <a:p>
              <a:pPr marL="0" lvl="0" indent="0" algn="r" rtl="0">
                <a:lnSpc>
                  <a:spcPct val="115000"/>
                </a:lnSpc>
                <a:spcBef>
                  <a:spcPts val="2100"/>
                </a:spcBef>
                <a:spcAft>
                  <a:spcPts val="2100"/>
                </a:spcAft>
                <a:buNone/>
              </a:pPr>
              <a:endParaRPr sz="1100" dirty="0">
                <a:solidFill>
                  <a:srgbClr val="858585"/>
                </a:solidFill>
                <a:latin typeface="Roboto"/>
                <a:ea typeface="Roboto"/>
                <a:cs typeface="Roboto"/>
                <a:sym typeface="Roboto"/>
              </a:endParaRPr>
            </a:p>
          </p:txBody>
        </p:sp>
      </p:grpSp>
      <p:grpSp>
        <p:nvGrpSpPr>
          <p:cNvPr id="189" name="Google Shape;189;p21"/>
          <p:cNvGrpSpPr/>
          <p:nvPr/>
        </p:nvGrpSpPr>
        <p:grpSpPr>
          <a:xfrm>
            <a:off x="7940331" y="1417191"/>
            <a:ext cx="1891065" cy="4130823"/>
            <a:chOff x="3214118" y="1575827"/>
            <a:chExt cx="1418334" cy="3098194"/>
          </a:xfrm>
        </p:grpSpPr>
        <p:cxnSp>
          <p:nvCxnSpPr>
            <p:cNvPr id="190" name="Google Shape;190;p21"/>
            <p:cNvCxnSpPr/>
            <p:nvPr/>
          </p:nvCxnSpPr>
          <p:spPr>
            <a:xfrm>
              <a:off x="3894575"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91" name="Google Shape;191;p21"/>
            <p:cNvSpPr/>
            <p:nvPr/>
          </p:nvSpPr>
          <p:spPr>
            <a:xfrm flipH="1">
              <a:off x="3214118" y="2306625"/>
              <a:ext cx="1418100" cy="143400"/>
            </a:xfrm>
            <a:prstGeom prst="parallelogram">
              <a:avLst>
                <a:gd name="adj" fmla="val 96952"/>
              </a:avLst>
            </a:prstGeom>
            <a:solidFill>
              <a:srgbClr val="9AB4D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dirty="0"/>
                <a:t>  </a:t>
              </a:r>
              <a:endParaRPr sz="1900" dirty="0"/>
            </a:p>
          </p:txBody>
        </p:sp>
        <p:sp>
          <p:nvSpPr>
            <p:cNvPr id="192" name="Google Shape;192;p21"/>
            <p:cNvSpPr/>
            <p:nvPr/>
          </p:nvSpPr>
          <p:spPr>
            <a:xfrm>
              <a:off x="3214352" y="2460450"/>
              <a:ext cx="1418100" cy="143400"/>
            </a:xfrm>
            <a:prstGeom prst="parallelogram">
              <a:avLst>
                <a:gd name="adj" fmla="val 96952"/>
              </a:avLst>
            </a:prstGeom>
            <a:solidFill>
              <a:srgbClr val="DDDDD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193" name="Google Shape;193;p21"/>
            <p:cNvSpPr txBox="1"/>
            <p:nvPr/>
          </p:nvSpPr>
          <p:spPr>
            <a:xfrm>
              <a:off x="3324920" y="2696830"/>
              <a:ext cx="1167300" cy="4464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0"/>
                </a:spcBef>
                <a:spcAft>
                  <a:spcPts val="0"/>
                </a:spcAft>
                <a:buNone/>
              </a:pPr>
              <a:r>
                <a:rPr lang="en-US" sz="1300" b="1" dirty="0">
                  <a:solidFill>
                    <a:srgbClr val="858585"/>
                  </a:solidFill>
                  <a:latin typeface="Roboto"/>
                  <a:ea typeface="Roboto"/>
                  <a:cs typeface="Roboto"/>
                  <a:sym typeface="Roboto"/>
                </a:rPr>
                <a:t>Employment Maintenance</a:t>
              </a:r>
              <a:endParaRPr sz="1300" b="1" dirty="0">
                <a:solidFill>
                  <a:srgbClr val="858585"/>
                </a:solidFill>
                <a:latin typeface="Roboto"/>
                <a:ea typeface="Roboto"/>
                <a:cs typeface="Roboto"/>
                <a:sym typeface="Roboto"/>
              </a:endParaRPr>
            </a:p>
          </p:txBody>
        </p:sp>
        <p:sp>
          <p:nvSpPr>
            <p:cNvPr id="194" name="Google Shape;194;p21"/>
            <p:cNvSpPr txBox="1"/>
            <p:nvPr/>
          </p:nvSpPr>
          <p:spPr>
            <a:xfrm>
              <a:off x="3272789" y="3153629"/>
              <a:ext cx="1221591" cy="1520392"/>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300" dirty="0">
                  <a:solidFill>
                    <a:srgbClr val="858585"/>
                  </a:solidFill>
                  <a:latin typeface="Roboto"/>
                  <a:ea typeface="Roboto"/>
                  <a:cs typeface="Roboto"/>
                  <a:sym typeface="Roboto"/>
                </a:rPr>
                <a:t>Meet responsibilities and workplace expectations; demonstrate skills and attitudes needed for current employment; act on corrective feedback; seek assistance when needed</a:t>
              </a:r>
              <a:endParaRPr sz="1300" dirty="0">
                <a:solidFill>
                  <a:srgbClr val="858585"/>
                </a:solidFill>
                <a:latin typeface="Roboto"/>
                <a:ea typeface="Roboto"/>
                <a:cs typeface="Roboto"/>
                <a:sym typeface="Roboto"/>
              </a:endParaRPr>
            </a:p>
          </p:txBody>
        </p:sp>
        <p:sp>
          <p:nvSpPr>
            <p:cNvPr id="195" name="Google Shape;195;p21"/>
            <p:cNvSpPr txBox="1"/>
            <p:nvPr/>
          </p:nvSpPr>
          <p:spPr>
            <a:xfrm>
              <a:off x="3317091" y="1575827"/>
              <a:ext cx="718500" cy="241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CA" sz="1100" dirty="0">
                  <a:solidFill>
                    <a:srgbClr val="1B786E"/>
                  </a:solidFill>
                  <a:latin typeface="Roboto"/>
                  <a:ea typeface="Roboto"/>
                  <a:cs typeface="Roboto"/>
                  <a:sym typeface="Roboto"/>
                </a:rPr>
                <a:t>indicators</a:t>
              </a:r>
              <a:endParaRPr sz="1100" dirty="0">
                <a:solidFill>
                  <a:srgbClr val="1B786E"/>
                </a:solidFill>
                <a:latin typeface="Roboto"/>
                <a:ea typeface="Roboto"/>
                <a:cs typeface="Roboto"/>
                <a:sym typeface="Roboto"/>
              </a:endParaRPr>
            </a:p>
            <a:p>
              <a:pPr marL="0" lvl="0" indent="0" algn="r" rtl="0">
                <a:lnSpc>
                  <a:spcPct val="115000"/>
                </a:lnSpc>
                <a:spcBef>
                  <a:spcPts val="2100"/>
                </a:spcBef>
                <a:spcAft>
                  <a:spcPts val="2100"/>
                </a:spcAft>
                <a:buNone/>
              </a:pPr>
              <a:endParaRPr sz="1100" dirty="0">
                <a:solidFill>
                  <a:srgbClr val="858585"/>
                </a:solidFill>
                <a:latin typeface="Roboto"/>
                <a:ea typeface="Roboto"/>
                <a:cs typeface="Roboto"/>
                <a:sym typeface="Roboto"/>
              </a:endParaRPr>
            </a:p>
          </p:txBody>
        </p:sp>
      </p:grpSp>
      <p:grpSp>
        <p:nvGrpSpPr>
          <p:cNvPr id="196" name="Google Shape;196;p21"/>
          <p:cNvGrpSpPr/>
          <p:nvPr/>
        </p:nvGrpSpPr>
        <p:grpSpPr>
          <a:xfrm>
            <a:off x="9744469" y="1404548"/>
            <a:ext cx="1891066" cy="4178146"/>
            <a:chOff x="4511544" y="1575827"/>
            <a:chExt cx="1418335" cy="3133687"/>
          </a:xfrm>
        </p:grpSpPr>
        <p:cxnSp>
          <p:nvCxnSpPr>
            <p:cNvPr id="197" name="Google Shape;197;p21"/>
            <p:cNvCxnSpPr/>
            <p:nvPr/>
          </p:nvCxnSpPr>
          <p:spPr>
            <a:xfrm>
              <a:off x="5192001"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98" name="Google Shape;198;p21"/>
            <p:cNvSpPr/>
            <p:nvPr/>
          </p:nvSpPr>
          <p:spPr>
            <a:xfrm flipH="1">
              <a:off x="4511544" y="2306625"/>
              <a:ext cx="1418100" cy="143400"/>
            </a:xfrm>
            <a:prstGeom prst="parallelogram">
              <a:avLst>
                <a:gd name="adj" fmla="val 96952"/>
              </a:avLst>
            </a:prstGeom>
            <a:solidFill>
              <a:srgbClr val="D3DE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a:t>  </a:t>
              </a:r>
              <a:endParaRPr sz="1900"/>
            </a:p>
          </p:txBody>
        </p:sp>
        <p:sp>
          <p:nvSpPr>
            <p:cNvPr id="199" name="Google Shape;199;p21"/>
            <p:cNvSpPr/>
            <p:nvPr/>
          </p:nvSpPr>
          <p:spPr>
            <a:xfrm>
              <a:off x="4511779" y="2460450"/>
              <a:ext cx="1418100" cy="143400"/>
            </a:xfrm>
            <a:prstGeom prst="parallelogram">
              <a:avLst>
                <a:gd name="adj" fmla="val 96952"/>
              </a:avLst>
            </a:prstGeom>
            <a:solidFill>
              <a:srgbClr val="EA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200" name="Google Shape;200;p21"/>
            <p:cNvSpPr txBox="1"/>
            <p:nvPr/>
          </p:nvSpPr>
          <p:spPr>
            <a:xfrm>
              <a:off x="4619580" y="2696830"/>
              <a:ext cx="1167300" cy="446400"/>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0"/>
                </a:spcBef>
                <a:spcAft>
                  <a:spcPts val="0"/>
                </a:spcAft>
                <a:buNone/>
              </a:pPr>
              <a:r>
                <a:rPr lang="en-US" sz="1300" b="1" dirty="0">
                  <a:solidFill>
                    <a:srgbClr val="858585"/>
                  </a:solidFill>
                  <a:latin typeface="Roboto"/>
                  <a:ea typeface="Roboto"/>
                  <a:cs typeface="Roboto"/>
                  <a:sym typeface="Roboto"/>
                </a:rPr>
                <a:t>Other Influencers</a:t>
              </a:r>
              <a:endParaRPr sz="1300" b="1" dirty="0">
                <a:solidFill>
                  <a:srgbClr val="858585"/>
                </a:solidFill>
                <a:latin typeface="Roboto"/>
                <a:ea typeface="Roboto"/>
                <a:cs typeface="Roboto"/>
                <a:sym typeface="Roboto"/>
              </a:endParaRPr>
            </a:p>
          </p:txBody>
        </p:sp>
        <p:sp>
          <p:nvSpPr>
            <p:cNvPr id="201" name="Google Shape;201;p21"/>
            <p:cNvSpPr txBox="1"/>
            <p:nvPr/>
          </p:nvSpPr>
          <p:spPr>
            <a:xfrm>
              <a:off x="4619580" y="3143223"/>
              <a:ext cx="1167300" cy="1566291"/>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300" dirty="0">
                  <a:solidFill>
                    <a:srgbClr val="858585"/>
                  </a:solidFill>
                  <a:latin typeface="Roboto"/>
                  <a:ea typeface="Roboto"/>
                  <a:cs typeface="Roboto"/>
                  <a:sym typeface="Roboto"/>
                </a:rPr>
                <a:t>See self as competent and worthwhile; feel hopeful about future, open to new ideas and change; able to bounce back and follow through on commitments</a:t>
              </a:r>
              <a:endParaRPr sz="1300" dirty="0">
                <a:solidFill>
                  <a:srgbClr val="858585"/>
                </a:solidFill>
                <a:latin typeface="Roboto"/>
                <a:ea typeface="Roboto"/>
                <a:cs typeface="Roboto"/>
                <a:sym typeface="Roboto"/>
              </a:endParaRPr>
            </a:p>
          </p:txBody>
        </p:sp>
        <p:sp>
          <p:nvSpPr>
            <p:cNvPr id="202" name="Google Shape;202;p21"/>
            <p:cNvSpPr txBox="1"/>
            <p:nvPr/>
          </p:nvSpPr>
          <p:spPr>
            <a:xfrm>
              <a:off x="4611756" y="1575827"/>
              <a:ext cx="718500" cy="241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100" dirty="0">
                  <a:solidFill>
                    <a:srgbClr val="1B786E"/>
                  </a:solidFill>
                  <a:latin typeface="Roboto"/>
                  <a:ea typeface="Roboto"/>
                  <a:cs typeface="Roboto"/>
                  <a:sym typeface="Roboto"/>
                </a:rPr>
                <a:t>indicators</a:t>
              </a:r>
              <a:endParaRPr sz="1100" dirty="0">
                <a:solidFill>
                  <a:srgbClr val="858585"/>
                </a:solidFill>
                <a:latin typeface="Roboto"/>
                <a:ea typeface="Roboto"/>
                <a:cs typeface="Roboto"/>
                <a:sym typeface="Roboto"/>
              </a:endParaRPr>
            </a:p>
          </p:txBody>
        </p:sp>
      </p:grpSp>
      <p:sp>
        <p:nvSpPr>
          <p:cNvPr id="203" name="Google Shape;203;p21"/>
          <p:cNvSpPr txBox="1"/>
          <p:nvPr/>
        </p:nvSpPr>
        <p:spPr>
          <a:xfrm>
            <a:off x="672028" y="196754"/>
            <a:ext cx="10772845" cy="110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a:solidFill>
                  <a:schemeClr val="dk2"/>
                </a:solidFill>
                <a:latin typeface="+mj-lt"/>
                <a:ea typeface="Montserrat"/>
                <a:cs typeface="Montserrat"/>
                <a:sym typeface="Montserrat"/>
              </a:rPr>
              <a:t>Career Development Dimensions</a:t>
            </a:r>
          </a:p>
          <a:p>
            <a:pPr algn="ctr"/>
            <a:r>
              <a:rPr lang="en-US" sz="1800" b="0" i="0" u="none" strike="noStrike" baseline="0" dirty="0">
                <a:solidFill>
                  <a:srgbClr val="000000"/>
                </a:solidFill>
                <a:latin typeface="Calibri" panose="020F0502020204030204" pitchFamily="34" charset="0"/>
              </a:rPr>
              <a:t> </a:t>
            </a:r>
            <a:r>
              <a:rPr lang="en-US" sz="1200" b="0" i="0" u="none" strike="noStrike" baseline="0" dirty="0">
                <a:solidFill>
                  <a:srgbClr val="000000"/>
                </a:solidFill>
                <a:latin typeface="Calibri" panose="020F0502020204030204" pitchFamily="34" charset="0"/>
              </a:rPr>
              <a:t>Copyright CCDF, The Canadian Career Development Foundation 2020 </a:t>
            </a:r>
            <a:endParaRPr sz="1200" dirty="0">
              <a:solidFill>
                <a:schemeClr val="dk2"/>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142" name="Google Shape;142;p20"/>
          <p:cNvGrpSpPr/>
          <p:nvPr/>
        </p:nvGrpSpPr>
        <p:grpSpPr>
          <a:xfrm>
            <a:off x="4654296" y="685311"/>
            <a:ext cx="6903720" cy="5487379"/>
            <a:chOff x="0" y="594"/>
            <a:chExt cx="6172199" cy="4872435"/>
          </a:xfrm>
        </p:grpSpPr>
        <p:sp>
          <p:nvSpPr>
            <p:cNvPr id="143" name="Google Shape;143;p20"/>
            <p:cNvSpPr/>
            <p:nvPr/>
          </p:nvSpPr>
          <p:spPr>
            <a:xfrm>
              <a:off x="0" y="594"/>
              <a:ext cx="6172199" cy="1392124"/>
            </a:xfrm>
            <a:prstGeom prst="roundRect">
              <a:avLst>
                <a:gd name="adj" fmla="val 10000"/>
              </a:avLst>
            </a:prstGeom>
            <a:solidFill>
              <a:srgbClr val="CFD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0"/>
            <p:cNvSpPr/>
            <p:nvPr/>
          </p:nvSpPr>
          <p:spPr>
            <a:xfrm>
              <a:off x="421117" y="313822"/>
              <a:ext cx="765668" cy="765668"/>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0"/>
            <p:cNvSpPr/>
            <p:nvPr/>
          </p:nvSpPr>
          <p:spPr>
            <a:xfrm>
              <a:off x="1607903" y="594"/>
              <a:ext cx="4564296" cy="13921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0"/>
            <p:cNvSpPr txBox="1"/>
            <p:nvPr/>
          </p:nvSpPr>
          <p:spPr>
            <a:xfrm>
              <a:off x="1607903" y="594"/>
              <a:ext cx="4564296" cy="1392124"/>
            </a:xfrm>
            <a:prstGeom prst="rect">
              <a:avLst/>
            </a:prstGeom>
            <a:noFill/>
            <a:ln>
              <a:noFill/>
            </a:ln>
          </p:spPr>
          <p:txBody>
            <a:bodyPr spcFirstLastPara="1" wrap="square" lIns="147325" tIns="147325" rIns="147325" bIns="147325" anchor="ctr" anchorCtr="0">
              <a:normAutofit/>
            </a:bodyPr>
            <a:lstStyle/>
            <a:p>
              <a:pPr marL="0" marR="0" lvl="0" indent="0" algn="l" rtl="0">
                <a:lnSpc>
                  <a:spcPct val="90000"/>
                </a:lnSpc>
                <a:spcBef>
                  <a:spcPts val="0"/>
                </a:spcBef>
                <a:spcAft>
                  <a:spcPts val="600"/>
                </a:spcAft>
                <a:buClr>
                  <a:schemeClr val="dk1"/>
                </a:buClr>
                <a:buSzPts val="2500"/>
                <a:buFont typeface="Calibri"/>
                <a:buNone/>
              </a:pPr>
              <a:r>
                <a:rPr lang="en-US" sz="2800" dirty="0"/>
                <a:t>Gathers data on all the indicators within the Career Development Dimensions Framework</a:t>
              </a:r>
              <a:endParaRPr sz="2800" dirty="0"/>
            </a:p>
          </p:txBody>
        </p:sp>
        <p:sp>
          <p:nvSpPr>
            <p:cNvPr id="147" name="Google Shape;147;p20"/>
            <p:cNvSpPr/>
            <p:nvPr/>
          </p:nvSpPr>
          <p:spPr>
            <a:xfrm>
              <a:off x="0" y="1740750"/>
              <a:ext cx="6172199" cy="1392124"/>
            </a:xfrm>
            <a:prstGeom prst="roundRect">
              <a:avLst>
                <a:gd name="adj" fmla="val 10000"/>
              </a:avLst>
            </a:prstGeom>
            <a:solidFill>
              <a:srgbClr val="CFD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421117" y="2053978"/>
              <a:ext cx="765668" cy="765668"/>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49;p20"/>
            <p:cNvSpPr/>
            <p:nvPr/>
          </p:nvSpPr>
          <p:spPr>
            <a:xfrm>
              <a:off x="1607903" y="1740750"/>
              <a:ext cx="4564296" cy="13921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0"/>
            <p:cNvSpPr txBox="1"/>
            <p:nvPr/>
          </p:nvSpPr>
          <p:spPr>
            <a:xfrm>
              <a:off x="1607903" y="1740750"/>
              <a:ext cx="4564296" cy="1392124"/>
            </a:xfrm>
            <a:prstGeom prst="rect">
              <a:avLst/>
            </a:prstGeom>
            <a:noFill/>
            <a:ln>
              <a:noFill/>
            </a:ln>
          </p:spPr>
          <p:txBody>
            <a:bodyPr spcFirstLastPara="1" wrap="square" lIns="147325" tIns="147325" rIns="147325" bIns="147325" anchor="ctr" anchorCtr="0">
              <a:normAutofit/>
            </a:bodyPr>
            <a:lstStyle/>
            <a:p>
              <a:pPr marL="0" marR="0" lvl="0" indent="0" algn="l" rtl="0">
                <a:lnSpc>
                  <a:spcPct val="90000"/>
                </a:lnSpc>
                <a:spcBef>
                  <a:spcPts val="0"/>
                </a:spcBef>
                <a:spcAft>
                  <a:spcPts val="600"/>
                </a:spcAft>
                <a:buClr>
                  <a:schemeClr val="dk1"/>
                </a:buClr>
                <a:buSzPts val="2500"/>
                <a:buFont typeface="Calibri"/>
                <a:buNone/>
              </a:pPr>
              <a:r>
                <a:rPr lang="en-US" sz="2800" b="0" i="0" u="none" strike="noStrike" cap="none" dirty="0">
                  <a:solidFill>
                    <a:schemeClr val="dk1"/>
                  </a:solidFill>
                  <a:latin typeface="Calibri"/>
                  <a:ea typeface="Calibri"/>
                  <a:cs typeface="Calibri"/>
                  <a:sym typeface="Calibri"/>
                </a:rPr>
                <a:t>Integrated seamlessly into career services</a:t>
              </a:r>
              <a:endParaRPr sz="2800" dirty="0"/>
            </a:p>
          </p:txBody>
        </p:sp>
        <p:sp>
          <p:nvSpPr>
            <p:cNvPr id="151" name="Google Shape;151;p20"/>
            <p:cNvSpPr/>
            <p:nvPr/>
          </p:nvSpPr>
          <p:spPr>
            <a:xfrm>
              <a:off x="0" y="3480905"/>
              <a:ext cx="6172199" cy="1392124"/>
            </a:xfrm>
            <a:prstGeom prst="roundRect">
              <a:avLst>
                <a:gd name="adj" fmla="val 10000"/>
              </a:avLst>
            </a:prstGeom>
            <a:solidFill>
              <a:srgbClr val="CFD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0"/>
            <p:cNvSpPr/>
            <p:nvPr/>
          </p:nvSpPr>
          <p:spPr>
            <a:xfrm>
              <a:off x="421117" y="3794133"/>
              <a:ext cx="765668" cy="765668"/>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0"/>
            <p:cNvSpPr/>
            <p:nvPr/>
          </p:nvSpPr>
          <p:spPr>
            <a:xfrm>
              <a:off x="1607903" y="3480905"/>
              <a:ext cx="4564296" cy="13921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txBox="1"/>
            <p:nvPr/>
          </p:nvSpPr>
          <p:spPr>
            <a:xfrm>
              <a:off x="1604728" y="3456257"/>
              <a:ext cx="4564296" cy="1392124"/>
            </a:xfrm>
            <a:prstGeom prst="rect">
              <a:avLst/>
            </a:prstGeom>
            <a:noFill/>
            <a:ln>
              <a:noFill/>
            </a:ln>
          </p:spPr>
          <p:txBody>
            <a:bodyPr spcFirstLastPara="1" wrap="square" lIns="147325" tIns="147325" rIns="147325" bIns="147325" anchor="ctr" anchorCtr="0">
              <a:normAutofit/>
            </a:bodyPr>
            <a:lstStyle/>
            <a:p>
              <a:pPr marL="0" marR="0" lvl="0" indent="0" algn="l" rtl="0">
                <a:lnSpc>
                  <a:spcPct val="90000"/>
                </a:lnSpc>
                <a:spcBef>
                  <a:spcPts val="0"/>
                </a:spcBef>
                <a:spcAft>
                  <a:spcPts val="600"/>
                </a:spcAft>
                <a:buClr>
                  <a:schemeClr val="dk1"/>
                </a:buClr>
                <a:buSzPts val="2500"/>
                <a:buFont typeface="Calibri"/>
                <a:buNone/>
              </a:pPr>
              <a:r>
                <a:rPr lang="en-US" sz="2800" dirty="0">
                  <a:solidFill>
                    <a:schemeClr val="dk1"/>
                  </a:solidFill>
                  <a:latin typeface="Calibri"/>
                  <a:ea typeface="Calibri"/>
                  <a:cs typeface="Calibri"/>
                  <a:sym typeface="Calibri"/>
                </a:rPr>
                <a:t>Provides data on how people change that informs the whole ecosystem</a:t>
              </a:r>
              <a:endParaRPr sz="2800" dirty="0"/>
            </a:p>
          </p:txBody>
        </p:sp>
      </p:grpSp>
      <p:sp>
        <p:nvSpPr>
          <p:cNvPr id="2" name="TextBox 1">
            <a:extLst>
              <a:ext uri="{FF2B5EF4-FFF2-40B4-BE49-F238E27FC236}">
                <a16:creationId xmlns:a16="http://schemas.microsoft.com/office/drawing/2014/main" id="{141525E2-0E90-A148-E791-04CF40F5CC5E}"/>
              </a:ext>
            </a:extLst>
          </p:cNvPr>
          <p:cNvSpPr txBox="1"/>
          <p:nvPr/>
        </p:nvSpPr>
        <p:spPr>
          <a:xfrm>
            <a:off x="680357" y="3142274"/>
            <a:ext cx="3545731" cy="3046988"/>
          </a:xfrm>
          <a:prstGeom prst="rect">
            <a:avLst/>
          </a:prstGeom>
          <a:noFill/>
        </p:spPr>
        <p:txBody>
          <a:bodyPr wrap="square" rtlCol="0">
            <a:spAutoFit/>
          </a:bodyPr>
          <a:lstStyle/>
          <a:p>
            <a:r>
              <a:rPr lang="en-US" sz="2400" b="0" kern="1200" dirty="0">
                <a:solidFill>
                  <a:schemeClr val="tx1"/>
                </a:solidFill>
                <a:latin typeface="+mj-lt"/>
                <a:ea typeface="+mj-ea"/>
                <a:cs typeface="+mj-cs"/>
              </a:rPr>
              <a:t>An elegantly simple employability assessment approach to understanding the strengths and needs of people coming to service and capturing meaningful ways they change as a result of career services.</a:t>
            </a:r>
            <a:endParaRPr lang="en-US" sz="2400" dirty="0"/>
          </a:p>
        </p:txBody>
      </p:sp>
      <p:pic>
        <p:nvPicPr>
          <p:cNvPr id="6" name="Picture 5">
            <a:extLst>
              <a:ext uri="{FF2B5EF4-FFF2-40B4-BE49-F238E27FC236}">
                <a16:creationId xmlns:a16="http://schemas.microsoft.com/office/drawing/2014/main" id="{BB66C7A4-901F-654D-331F-422724B05B4D}"/>
              </a:ext>
            </a:extLst>
          </p:cNvPr>
          <p:cNvPicPr/>
          <p:nvPr/>
        </p:nvPicPr>
        <p:blipFill rotWithShape="1">
          <a:blip r:embed="rId7">
            <a:extLst>
              <a:ext uri="{28A0092B-C50C-407E-A947-70E740481C1C}">
                <a14:useLocalDpi xmlns:a14="http://schemas.microsoft.com/office/drawing/2010/main" val="0"/>
              </a:ext>
            </a:extLst>
          </a:blip>
          <a:srcRect t="72369" r="51489"/>
          <a:stretch/>
        </p:blipFill>
        <p:spPr bwMode="auto">
          <a:xfrm>
            <a:off x="680357" y="887515"/>
            <a:ext cx="3278018" cy="17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30936" y="639520"/>
            <a:ext cx="3429000" cy="1719072"/>
          </a:xfrm>
        </p:spPr>
        <p:txBody>
          <a:bodyPr vert="horz" lIns="91440" tIns="45720" rIns="91440" bIns="45720" rtlCol="0" anchor="b">
            <a:normAutofit/>
          </a:bodyPr>
          <a:lstStyle/>
          <a:p>
            <a:r>
              <a:rPr lang="en-US" altLang="en-US" sz="3800" b="1" kern="1200" dirty="0">
                <a:solidFill>
                  <a:srgbClr val="0F4A8A"/>
                </a:solidFill>
                <a:latin typeface="+mj-lt"/>
                <a:ea typeface="+mj-ea"/>
                <a:cs typeface="+mj-cs"/>
              </a:rPr>
              <a:t>Our Most Recent PRIME Research</a:t>
            </a:r>
          </a:p>
        </p:txBody>
      </p:sp>
      <p:sp>
        <p:nvSpPr>
          <p:cNvPr id="3" name="Content Placeholder 2"/>
          <p:cNvSpPr>
            <a:spLocks noGrp="1"/>
          </p:cNvSpPr>
          <p:nvPr>
            <p:ph type="body" sz="half" idx="2"/>
          </p:nvPr>
        </p:nvSpPr>
        <p:spPr>
          <a:xfrm>
            <a:off x="630936" y="2358592"/>
            <a:ext cx="3429000" cy="3859328"/>
          </a:xfrm>
        </p:spPr>
        <p:txBody>
          <a:bodyPr vert="horz" lIns="91440" tIns="45720" rIns="91440" bIns="45720" rtlCol="0" anchor="t">
            <a:normAutofit/>
          </a:bodyPr>
          <a:lstStyle/>
          <a:p>
            <a:pPr marL="571500" indent="-228600">
              <a:buFont typeface="Arial" panose="020B0604020202020204" pitchFamily="34" charset="0"/>
              <a:buChar char="•"/>
            </a:pPr>
            <a:r>
              <a:rPr lang="en-US" altLang="en-US" sz="2800" dirty="0">
                <a:latin typeface="+mj-lt"/>
              </a:rPr>
              <a:t>6 participating agencies with diverse client groups</a:t>
            </a:r>
          </a:p>
          <a:p>
            <a:pPr marL="571500" indent="-228600">
              <a:buFont typeface="Arial" panose="020B0604020202020204" pitchFamily="34" charset="0"/>
              <a:buChar char="•"/>
            </a:pPr>
            <a:r>
              <a:rPr lang="en-US" altLang="en-US" sz="2800" dirty="0">
                <a:latin typeface="+mj-lt"/>
              </a:rPr>
              <a:t>1,039 clients assessed using PRIME November 2018-February 2020</a:t>
            </a:r>
          </a:p>
          <a:p>
            <a:pPr indent="-228600">
              <a:buFont typeface="Arial" panose="020B0604020202020204" pitchFamily="34" charset="0"/>
              <a:buChar char="•"/>
            </a:pPr>
            <a:endParaRPr lang="en-US" sz="2200" dirty="0"/>
          </a:p>
        </p:txBody>
      </p:sp>
      <p:pic>
        <p:nvPicPr>
          <p:cNvPr id="5" name="Picture 4" descr="Icon&#10;&#10;Description automatically generated with medium confidence">
            <a:extLst>
              <a:ext uri="{FF2B5EF4-FFF2-40B4-BE49-F238E27FC236}">
                <a16:creationId xmlns:a16="http://schemas.microsoft.com/office/drawing/2014/main" id="{A0A5D787-F4F5-48C0-AE09-AA05DA09EA2E}"/>
              </a:ext>
            </a:extLst>
          </p:cNvPr>
          <p:cNvPicPr>
            <a:picLocks noChangeAspect="1"/>
          </p:cNvPicPr>
          <p:nvPr/>
        </p:nvPicPr>
        <p:blipFill>
          <a:blip r:embed="rId4"/>
          <a:stretch>
            <a:fillRect/>
          </a:stretch>
        </p:blipFill>
        <p:spPr>
          <a:xfrm>
            <a:off x="4654296" y="1608144"/>
            <a:ext cx="6903720" cy="3641712"/>
          </a:xfrm>
          <a:prstGeom prst="rect">
            <a:avLst/>
          </a:prstGeom>
        </p:spPr>
      </p:pic>
    </p:spTree>
    <p:custDataLst>
      <p:tags r:id="rId1"/>
    </p:custDataLst>
    <p:extLst>
      <p:ext uri="{BB962C8B-B14F-4D97-AF65-F5344CB8AC3E}">
        <p14:creationId xmlns:p14="http://schemas.microsoft.com/office/powerpoint/2010/main" val="4167046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0416-0F4E-4FD9-9EE8-9369EED4E424}"/>
              </a:ext>
            </a:extLst>
          </p:cNvPr>
          <p:cNvSpPr>
            <a:spLocks noGrp="1"/>
          </p:cNvSpPr>
          <p:nvPr>
            <p:ph type="title"/>
          </p:nvPr>
        </p:nvSpPr>
        <p:spPr>
          <a:xfrm>
            <a:off x="838200" y="365125"/>
            <a:ext cx="10515600" cy="879781"/>
          </a:xfrm>
        </p:spPr>
        <p:txBody>
          <a:bodyPr>
            <a:normAutofit fontScale="90000"/>
          </a:bodyPr>
          <a:lstStyle/>
          <a:p>
            <a:r>
              <a:rPr lang="en-CA" b="0" dirty="0">
                <a:solidFill>
                  <a:srgbClr val="6189CB"/>
                </a:solidFill>
                <a:latin typeface="+mj-lt"/>
              </a:rPr>
              <a:t>The Tale of the Impact of Quality Career Services</a:t>
            </a:r>
          </a:p>
        </p:txBody>
      </p:sp>
      <p:sp>
        <p:nvSpPr>
          <p:cNvPr id="3" name="Content Placeholder 2">
            <a:extLst>
              <a:ext uri="{FF2B5EF4-FFF2-40B4-BE49-F238E27FC236}">
                <a16:creationId xmlns:a16="http://schemas.microsoft.com/office/drawing/2014/main" id="{2BF6701D-1E9C-4947-B4CE-9B5CD1460EB2}"/>
              </a:ext>
            </a:extLst>
          </p:cNvPr>
          <p:cNvSpPr>
            <a:spLocks noGrp="1"/>
          </p:cNvSpPr>
          <p:nvPr>
            <p:ph sz="half" idx="1"/>
          </p:nvPr>
        </p:nvSpPr>
        <p:spPr>
          <a:xfrm>
            <a:off x="838200" y="1285798"/>
            <a:ext cx="5181600" cy="4351338"/>
          </a:xfrm>
        </p:spPr>
        <p:txBody>
          <a:bodyPr>
            <a:noAutofit/>
          </a:bodyPr>
          <a:lstStyle/>
          <a:p>
            <a:r>
              <a:rPr lang="en-CA" sz="3200" dirty="0">
                <a:latin typeface="+mj-lt"/>
              </a:rPr>
              <a:t>Clinically and statistically significant positive changes in clients across 6 career development dimensions and  36 indicators</a:t>
            </a:r>
          </a:p>
          <a:p>
            <a:r>
              <a:rPr lang="en-CA" sz="3200" dirty="0">
                <a:latin typeface="+mj-lt"/>
              </a:rPr>
              <a:t>A separate analysis of client progress across 16 indicators of </a:t>
            </a:r>
            <a:r>
              <a:rPr lang="en-CA" sz="3200" dirty="0">
                <a:solidFill>
                  <a:srgbClr val="0F4A8A"/>
                </a:solidFill>
                <a:latin typeface="+mj-lt"/>
              </a:rPr>
              <a:t>mental health and wellbeing </a:t>
            </a:r>
            <a:r>
              <a:rPr lang="en-CA" sz="3200" dirty="0">
                <a:latin typeface="+mj-lt"/>
              </a:rPr>
              <a:t>likewise showed statistically significant positive changes </a:t>
            </a:r>
          </a:p>
        </p:txBody>
      </p:sp>
      <p:pic>
        <p:nvPicPr>
          <p:cNvPr id="5" name="Content Placeholder 5">
            <a:extLst>
              <a:ext uri="{FF2B5EF4-FFF2-40B4-BE49-F238E27FC236}">
                <a16:creationId xmlns:a16="http://schemas.microsoft.com/office/drawing/2014/main" id="{6A207110-B40C-478A-B86E-B98CCBFB7520}"/>
              </a:ext>
            </a:extLst>
          </p:cNvPr>
          <p:cNvPicPr>
            <a:picLocks noGrp="1"/>
          </p:cNvPicPr>
          <p:nvPr>
            <p:ph sz="half" idx="2"/>
          </p:nvPr>
        </p:nvPicPr>
        <p:blipFill>
          <a:blip r:embed="rId3" r:link="rId4">
            <a:extLst>
              <a:ext uri="{28A0092B-C50C-407E-A947-70E740481C1C}">
                <a14:useLocalDpi xmlns:a14="http://schemas.microsoft.com/office/drawing/2010/main" val="0"/>
              </a:ext>
            </a:extLst>
          </a:blip>
          <a:srcRect/>
          <a:stretch>
            <a:fillRect/>
          </a:stretch>
        </p:blipFill>
        <p:spPr bwMode="auto">
          <a:xfrm>
            <a:off x="6019800" y="1520328"/>
            <a:ext cx="5768248" cy="3877937"/>
          </a:xfrm>
          <a:prstGeom prst="rect">
            <a:avLst/>
          </a:prstGeom>
          <a:noFill/>
          <a:ln>
            <a:noFill/>
          </a:ln>
        </p:spPr>
      </p:pic>
    </p:spTree>
    <p:extLst>
      <p:ext uri="{BB962C8B-B14F-4D97-AF65-F5344CB8AC3E}">
        <p14:creationId xmlns:p14="http://schemas.microsoft.com/office/powerpoint/2010/main" val="1276166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7292</TotalTime>
  <Words>954</Words>
  <Application>Microsoft Office PowerPoint</Application>
  <PresentationFormat>Widescreen</PresentationFormat>
  <Paragraphs>109</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Montserrat</vt:lpstr>
      <vt:lpstr>Roboto</vt:lpstr>
      <vt:lpstr>Office Theme</vt:lpstr>
      <vt:lpstr>  Embracing our Role as Practitioner-Researchers   </vt:lpstr>
      <vt:lpstr>PowerPoint Presentation</vt:lpstr>
      <vt:lpstr>Big questions…</vt:lpstr>
      <vt:lpstr>   One Case Example TAKING CHARGE OF  OUR OWN EVIDENCE</vt:lpstr>
      <vt:lpstr>We started out by asking…</vt:lpstr>
      <vt:lpstr>PowerPoint Presentation</vt:lpstr>
      <vt:lpstr>PowerPoint Presentation</vt:lpstr>
      <vt:lpstr>Our Most Recent PRIME Research</vt:lpstr>
      <vt:lpstr>The Tale of the Impact of Quality Career Services</vt:lpstr>
      <vt:lpstr>The Tale of Practitioner Transformation</vt:lpstr>
      <vt:lpstr>PowerPoint Presentation</vt:lpstr>
      <vt:lpstr>The Benefits to Frontline Careers Professionals</vt:lpstr>
      <vt:lpstr>The Benefits to Service Recipients</vt:lpstr>
      <vt:lpstr>The Benefits to Researchers</vt:lpstr>
      <vt:lpstr>Big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Mondor</dc:creator>
  <cp:lastModifiedBy>Sareena Hopkins</cp:lastModifiedBy>
  <cp:revision>155</cp:revision>
  <cp:lastPrinted>2023-01-30T20:40:49Z</cp:lastPrinted>
  <dcterms:created xsi:type="dcterms:W3CDTF">2020-08-21T12:57:06Z</dcterms:created>
  <dcterms:modified xsi:type="dcterms:W3CDTF">2023-02-02T22:36:30Z</dcterms:modified>
</cp:coreProperties>
</file>